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4" roundtripDataSignature="AMtx7mizsFmBEtfap0Fafj+b837ct6AuW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4" Type="http://customschemas.google.com/relationships/presentationmetadata" Target="meta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101"/>
          <p:cNvGrpSpPr/>
          <p:nvPr/>
        </p:nvGrpSpPr>
        <p:grpSpPr>
          <a:xfrm>
            <a:off x="0" y="-8467"/>
            <a:ext cx="12192000" cy="6866467"/>
            <a:chOff x="0" y="-8467"/>
            <a:chExt cx="12192000" cy="6866467"/>
          </a:xfrm>
        </p:grpSpPr>
        <p:sp>
          <p:nvSpPr>
            <p:cNvPr id="24" name="Google Shape;24;p101"/>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5" name="Google Shape;25;p101"/>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26" name="Google Shape;26;p101"/>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27" name="Google Shape;27;p10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28" name="Google Shape;28;p10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101"/>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1" name="Google Shape;31;p10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2" name="Google Shape;32;p10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101"/>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0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0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0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0" name="Shape 90"/>
        <p:cNvGrpSpPr/>
        <p:nvPr/>
      </p:nvGrpSpPr>
      <p:grpSpPr>
        <a:xfrm>
          <a:off x="0" y="0"/>
          <a:ext cx="0" cy="0"/>
          <a:chOff x="0" y="0"/>
          <a:chExt cx="0" cy="0"/>
        </a:xfrm>
      </p:grpSpPr>
      <p:sp>
        <p:nvSpPr>
          <p:cNvPr id="91" name="Google Shape;91;p110"/>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10"/>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11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1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1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6" name="Shape 96"/>
        <p:cNvGrpSpPr/>
        <p:nvPr/>
      </p:nvGrpSpPr>
      <p:grpSpPr>
        <a:xfrm>
          <a:off x="0" y="0"/>
          <a:ext cx="0" cy="0"/>
          <a:chOff x="0" y="0"/>
          <a:chExt cx="0" cy="0"/>
        </a:xfrm>
      </p:grpSpPr>
      <p:sp>
        <p:nvSpPr>
          <p:cNvPr id="97" name="Google Shape;97;p111"/>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11"/>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111"/>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11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1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1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3" name="Google Shape;103;p111"/>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04" name="Google Shape;104;p111"/>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5" name="Shape 105"/>
        <p:cNvGrpSpPr/>
        <p:nvPr/>
      </p:nvGrpSpPr>
      <p:grpSpPr>
        <a:xfrm>
          <a:off x="0" y="0"/>
          <a:ext cx="0" cy="0"/>
          <a:chOff x="0" y="0"/>
          <a:chExt cx="0" cy="0"/>
        </a:xfrm>
      </p:grpSpPr>
      <p:sp>
        <p:nvSpPr>
          <p:cNvPr id="106" name="Google Shape;106;p112"/>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12"/>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1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1" name="Shape 111"/>
        <p:cNvGrpSpPr/>
        <p:nvPr/>
      </p:nvGrpSpPr>
      <p:grpSpPr>
        <a:xfrm>
          <a:off x="0" y="0"/>
          <a:ext cx="0" cy="0"/>
          <a:chOff x="0" y="0"/>
          <a:chExt cx="0" cy="0"/>
        </a:xfrm>
      </p:grpSpPr>
      <p:sp>
        <p:nvSpPr>
          <p:cNvPr id="112" name="Google Shape;112;p11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3"/>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113"/>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1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8" name="Google Shape;118;p11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
        <p:nvSpPr>
          <p:cNvPr id="119" name="Google Shape;119;p11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0" name="Shape 120"/>
        <p:cNvGrpSpPr/>
        <p:nvPr/>
      </p:nvGrpSpPr>
      <p:grpSpPr>
        <a:xfrm>
          <a:off x="0" y="0"/>
          <a:ext cx="0" cy="0"/>
          <a:chOff x="0" y="0"/>
          <a:chExt cx="0" cy="0"/>
        </a:xfrm>
      </p:grpSpPr>
      <p:sp>
        <p:nvSpPr>
          <p:cNvPr id="121" name="Google Shape;121;p114"/>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14"/>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114"/>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1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7" name="Shape 127"/>
        <p:cNvGrpSpPr/>
        <p:nvPr/>
      </p:nvGrpSpPr>
      <p:grpSpPr>
        <a:xfrm>
          <a:off x="0" y="0"/>
          <a:ext cx="0" cy="0"/>
          <a:chOff x="0" y="0"/>
          <a:chExt cx="0" cy="0"/>
        </a:xfrm>
      </p:grpSpPr>
      <p:sp>
        <p:nvSpPr>
          <p:cNvPr id="128" name="Google Shape;128;p1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15"/>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3" name="Shape 133"/>
        <p:cNvGrpSpPr/>
        <p:nvPr/>
      </p:nvGrpSpPr>
      <p:grpSpPr>
        <a:xfrm>
          <a:off x="0" y="0"/>
          <a:ext cx="0" cy="0"/>
          <a:chOff x="0" y="0"/>
          <a:chExt cx="0" cy="0"/>
        </a:xfrm>
      </p:grpSpPr>
      <p:sp>
        <p:nvSpPr>
          <p:cNvPr id="134" name="Google Shape;134;p116"/>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16"/>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1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9" name="Shape 39"/>
        <p:cNvGrpSpPr/>
        <p:nvPr/>
      </p:nvGrpSpPr>
      <p:grpSpPr>
        <a:xfrm>
          <a:off x="0" y="0"/>
          <a:ext cx="0" cy="0"/>
          <a:chOff x="0" y="0"/>
          <a:chExt cx="0" cy="0"/>
        </a:xfrm>
      </p:grpSpPr>
      <p:sp>
        <p:nvSpPr>
          <p:cNvPr id="40" name="Google Shape;40;p10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0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0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0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5" name="Shape 45"/>
        <p:cNvGrpSpPr/>
        <p:nvPr/>
      </p:nvGrpSpPr>
      <p:grpSpPr>
        <a:xfrm>
          <a:off x="0" y="0"/>
          <a:ext cx="0" cy="0"/>
          <a:chOff x="0" y="0"/>
          <a:chExt cx="0" cy="0"/>
        </a:xfrm>
      </p:grpSpPr>
      <p:sp>
        <p:nvSpPr>
          <p:cNvPr id="46" name="Google Shape;46;p103"/>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03"/>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48" name="Google Shape;48;p10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0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0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0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04"/>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4" name="Google Shape;54;p104"/>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5" name="Google Shape;55;p10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0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5"/>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1" name="Google Shape;61;p105"/>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2" name="Google Shape;62;p105"/>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3" name="Google Shape;63;p105"/>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4" name="Google Shape;64;p10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0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10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0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108"/>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08"/>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108"/>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10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09"/>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09"/>
          <p:cNvSpPr/>
          <p:nvPr>
            <p:ph idx="2" type="pic"/>
          </p:nvPr>
        </p:nvSpPr>
        <p:spPr>
          <a:xfrm>
            <a:off x="677334" y="609600"/>
            <a:ext cx="8596668" cy="3845718"/>
          </a:xfrm>
          <a:prstGeom prst="rect">
            <a:avLst/>
          </a:prstGeom>
          <a:noFill/>
          <a:ln>
            <a:noFill/>
          </a:ln>
        </p:spPr>
      </p:sp>
      <p:sp>
        <p:nvSpPr>
          <p:cNvPr id="86" name="Google Shape;86;p109"/>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10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0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 name="Google Shape;89;p10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00"/>
          <p:cNvGrpSpPr/>
          <p:nvPr/>
        </p:nvGrpSpPr>
        <p:grpSpPr>
          <a:xfrm>
            <a:off x="0" y="-8467"/>
            <a:ext cx="12192000" cy="6866467"/>
            <a:chOff x="0" y="-8467"/>
            <a:chExt cx="12192000" cy="6866467"/>
          </a:xfrm>
        </p:grpSpPr>
        <p:cxnSp>
          <p:nvCxnSpPr>
            <p:cNvPr id="7" name="Google Shape;7;p100"/>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8" name="Google Shape;8;p100"/>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9" name="Google Shape;9;p10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0" name="Google Shape;10;p10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00"/>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3" name="Google Shape;13;p10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4" name="Google Shape;14;p10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100"/>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00"/>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0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0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6.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53.png"/><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accent1"/>
              </a:buClr>
              <a:buSzPts val="5400"/>
              <a:buFont typeface="Trebuchet MS"/>
              <a:buNone/>
            </a:pPr>
            <a:r>
              <a:rPr lang="en-US"/>
              <a:t>Module 3</a:t>
            </a:r>
            <a:endParaRPr/>
          </a:p>
        </p:txBody>
      </p:sp>
      <p:sp>
        <p:nvSpPr>
          <p:cNvPr id="144" name="Google Shape;144;p1"/>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SzPts val="144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0"/>
          <p:cNvSpPr txBox="1"/>
          <p:nvPr>
            <p:ph type="title"/>
          </p:nvPr>
        </p:nvSpPr>
        <p:spPr>
          <a:xfrm>
            <a:off x="677334" y="138896"/>
            <a:ext cx="8596668" cy="67707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Multiple Selection Constructs</a:t>
            </a:r>
            <a:endParaRPr/>
          </a:p>
        </p:txBody>
      </p:sp>
      <p:pic>
        <p:nvPicPr>
          <p:cNvPr id="195" name="Google Shape;195;p10"/>
          <p:cNvPicPr preferRelativeResize="0"/>
          <p:nvPr>
            <p:ph idx="1" type="body"/>
          </p:nvPr>
        </p:nvPicPr>
        <p:blipFill rotWithShape="1">
          <a:blip r:embed="rId3">
            <a:alphaModFix/>
          </a:blip>
          <a:srcRect b="0" l="0" r="0" t="0"/>
          <a:stretch/>
        </p:blipFill>
        <p:spPr>
          <a:xfrm>
            <a:off x="996962" y="1014694"/>
            <a:ext cx="10242055" cy="57286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11"/>
          <p:cNvPicPr preferRelativeResize="0"/>
          <p:nvPr>
            <p:ph idx="1" type="body"/>
          </p:nvPr>
        </p:nvPicPr>
        <p:blipFill rotWithShape="1">
          <a:blip r:embed="rId3">
            <a:alphaModFix/>
          </a:blip>
          <a:srcRect b="0" l="0" r="0" t="0"/>
          <a:stretch/>
        </p:blipFill>
        <p:spPr>
          <a:xfrm>
            <a:off x="677863" y="219920"/>
            <a:ext cx="11325084" cy="519820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12"/>
          <p:cNvPicPr preferRelativeResize="0"/>
          <p:nvPr>
            <p:ph idx="1" type="body"/>
          </p:nvPr>
        </p:nvPicPr>
        <p:blipFill rotWithShape="1">
          <a:blip r:embed="rId3">
            <a:alphaModFix/>
          </a:blip>
          <a:srcRect b="0" l="0" r="0" t="0"/>
          <a:stretch/>
        </p:blipFill>
        <p:spPr>
          <a:xfrm>
            <a:off x="0" y="462988"/>
            <a:ext cx="11893034" cy="53590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3"/>
          <p:cNvSpPr txBox="1"/>
          <p:nvPr>
            <p:ph idx="1" type="body"/>
          </p:nvPr>
        </p:nvSpPr>
        <p:spPr>
          <a:xfrm>
            <a:off x="677334" y="115747"/>
            <a:ext cx="9149572" cy="592561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Ruby has two forms of multiple-selection constructs, both of which are called </a:t>
            </a:r>
            <a:r>
              <a:rPr b="1" lang="en-US" sz="2400"/>
              <a:t>case expressions </a:t>
            </a:r>
            <a:r>
              <a:rPr lang="en-US" sz="2400"/>
              <a:t>and both of which yield the value of the last expression evaluated. </a:t>
            </a:r>
            <a:endParaRPr/>
          </a:p>
          <a:p>
            <a:pPr indent="-342900" lvl="0" marL="342900" rtl="0" algn="just">
              <a:spcBef>
                <a:spcPts val="1000"/>
              </a:spcBef>
              <a:spcAft>
                <a:spcPts val="0"/>
              </a:spcAft>
              <a:buSzPts val="1920"/>
              <a:buChar char="►"/>
            </a:pPr>
            <a:r>
              <a:rPr lang="en-US" sz="2400"/>
              <a:t>The only version of Ruby’s case expressions that is described here is semantically similar to a list of nested if statements:</a:t>
            </a:r>
            <a:endParaRPr/>
          </a:p>
          <a:p>
            <a:pPr indent="-251459" lvl="0" marL="342900" rtl="0" algn="l">
              <a:spcBef>
                <a:spcPts val="1000"/>
              </a:spcBef>
              <a:spcAft>
                <a:spcPts val="0"/>
              </a:spcAft>
              <a:buSzPts val="1440"/>
              <a:buNone/>
            </a:pPr>
            <a:r>
              <a:t/>
            </a:r>
            <a:endParaRPr/>
          </a:p>
        </p:txBody>
      </p:sp>
      <p:pic>
        <p:nvPicPr>
          <p:cNvPr id="211" name="Google Shape;211;p13"/>
          <p:cNvPicPr preferRelativeResize="0"/>
          <p:nvPr/>
        </p:nvPicPr>
        <p:blipFill rotWithShape="1">
          <a:blip r:embed="rId3">
            <a:alphaModFix/>
          </a:blip>
          <a:srcRect b="0" l="0" r="0" t="0"/>
          <a:stretch/>
        </p:blipFill>
        <p:spPr>
          <a:xfrm>
            <a:off x="791132" y="2794497"/>
            <a:ext cx="11121392" cy="3947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4"/>
          <p:cNvSpPr txBox="1"/>
          <p:nvPr>
            <p:ph idx="1" type="body"/>
          </p:nvPr>
        </p:nvSpPr>
        <p:spPr>
          <a:xfrm>
            <a:off x="677334" y="636609"/>
            <a:ext cx="9172722" cy="540475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 The else represents true in this statement, and the else clause is optional. </a:t>
            </a:r>
            <a:endParaRPr/>
          </a:p>
          <a:p>
            <a:pPr indent="-342900" lvl="0" marL="342900" rtl="0" algn="l">
              <a:spcBef>
                <a:spcPts val="1000"/>
              </a:spcBef>
              <a:spcAft>
                <a:spcPts val="0"/>
              </a:spcAft>
              <a:buSzPts val="1920"/>
              <a:buChar char="►"/>
            </a:pPr>
            <a:r>
              <a:rPr lang="en-US" sz="2400"/>
              <a:t>For example,</a:t>
            </a:r>
            <a:endParaRPr/>
          </a:p>
          <a:p>
            <a:pPr indent="0" lvl="1" marL="400050" rtl="0" algn="l">
              <a:spcBef>
                <a:spcPts val="1000"/>
              </a:spcBef>
              <a:spcAft>
                <a:spcPts val="0"/>
              </a:spcAft>
              <a:buSzPts val="1920"/>
              <a:buNone/>
            </a:pPr>
            <a:r>
              <a:rPr lang="en-US" sz="2400"/>
              <a:t>leap = case</a:t>
            </a:r>
            <a:endParaRPr/>
          </a:p>
          <a:p>
            <a:pPr indent="0" lvl="1" marL="400050" rtl="0" algn="l">
              <a:spcBef>
                <a:spcPts val="1000"/>
              </a:spcBef>
              <a:spcAft>
                <a:spcPts val="0"/>
              </a:spcAft>
              <a:buSzPts val="1920"/>
              <a:buNone/>
            </a:pPr>
            <a:r>
              <a:rPr lang="en-US" sz="2400"/>
              <a:t> when year % 400 == 0 then true</a:t>
            </a:r>
            <a:endParaRPr/>
          </a:p>
          <a:p>
            <a:pPr indent="0" lvl="1" marL="400050" rtl="0" algn="l">
              <a:spcBef>
                <a:spcPts val="1000"/>
              </a:spcBef>
              <a:spcAft>
                <a:spcPts val="0"/>
              </a:spcAft>
              <a:buSzPts val="1920"/>
              <a:buNone/>
            </a:pPr>
            <a:r>
              <a:rPr lang="en-US" sz="2400"/>
              <a:t> when year % 100 == 0 then false</a:t>
            </a:r>
            <a:endParaRPr/>
          </a:p>
          <a:p>
            <a:pPr indent="0" lvl="1" marL="400050" rtl="0" algn="l">
              <a:spcBef>
                <a:spcPts val="1000"/>
              </a:spcBef>
              <a:spcAft>
                <a:spcPts val="0"/>
              </a:spcAft>
              <a:buSzPts val="1920"/>
              <a:buNone/>
            </a:pPr>
            <a:r>
              <a:rPr lang="en-US" sz="2400"/>
              <a:t> else year % 4 == 0</a:t>
            </a:r>
            <a:endParaRPr/>
          </a:p>
          <a:p>
            <a:pPr indent="0" lvl="1" marL="400050" rtl="0" algn="l">
              <a:spcBef>
                <a:spcPts val="1000"/>
              </a:spcBef>
              <a:spcAft>
                <a:spcPts val="0"/>
              </a:spcAft>
              <a:buSzPts val="1920"/>
              <a:buNone/>
            </a:pPr>
            <a:r>
              <a:rPr lang="en-US" sz="2400"/>
              <a:t> end</a:t>
            </a:r>
            <a:endParaRPr/>
          </a:p>
          <a:p>
            <a:pPr indent="-342900" lvl="0" marL="342900" rtl="0" algn="l">
              <a:spcBef>
                <a:spcPts val="1000"/>
              </a:spcBef>
              <a:spcAft>
                <a:spcPts val="0"/>
              </a:spcAft>
              <a:buSzPts val="1920"/>
              <a:buChar char="►"/>
            </a:pPr>
            <a:r>
              <a:rPr lang="en-US" sz="2400"/>
              <a:t>This case expression evaluates to true if year is a leap year</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ph type="title"/>
          </p:nvPr>
        </p:nvSpPr>
        <p:spPr>
          <a:xfrm>
            <a:off x="677334" y="370390"/>
            <a:ext cx="8596668" cy="84495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200"/>
              <a:buFont typeface="Trebuchet MS"/>
              <a:buNone/>
            </a:pPr>
            <a:r>
              <a:rPr lang="en-US" sz="3200"/>
              <a:t>Implementing Multiple Selection Structures</a:t>
            </a:r>
            <a:endParaRPr/>
          </a:p>
        </p:txBody>
      </p:sp>
      <p:pic>
        <p:nvPicPr>
          <p:cNvPr id="222" name="Google Shape;222;p15"/>
          <p:cNvPicPr preferRelativeResize="0"/>
          <p:nvPr>
            <p:ph idx="1" type="body"/>
          </p:nvPr>
        </p:nvPicPr>
        <p:blipFill rotWithShape="1">
          <a:blip r:embed="rId3">
            <a:alphaModFix/>
          </a:blip>
          <a:srcRect b="0" l="0" r="0" t="0"/>
          <a:stretch/>
        </p:blipFill>
        <p:spPr>
          <a:xfrm>
            <a:off x="584737" y="1215342"/>
            <a:ext cx="11256165" cy="53107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6"/>
          <p:cNvPicPr preferRelativeResize="0"/>
          <p:nvPr>
            <p:ph idx="1" type="body"/>
          </p:nvPr>
        </p:nvPicPr>
        <p:blipFill rotWithShape="1">
          <a:blip r:embed="rId3">
            <a:alphaModFix/>
          </a:blip>
          <a:srcRect b="0" l="0" r="0" t="0"/>
          <a:stretch/>
        </p:blipFill>
        <p:spPr>
          <a:xfrm>
            <a:off x="1529586" y="470684"/>
            <a:ext cx="8146849" cy="61598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7"/>
          <p:cNvSpPr txBox="1"/>
          <p:nvPr>
            <p:ph type="title"/>
          </p:nvPr>
        </p:nvSpPr>
        <p:spPr>
          <a:xfrm>
            <a:off x="561588" y="199322"/>
            <a:ext cx="8596668" cy="617316"/>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Trebuchet MS"/>
              <a:buNone/>
            </a:pPr>
            <a:r>
              <a:rPr lang="en-US"/>
              <a:t>Multiple Selection Using if</a:t>
            </a:r>
            <a:endParaRPr/>
          </a:p>
        </p:txBody>
      </p:sp>
      <p:sp>
        <p:nvSpPr>
          <p:cNvPr id="233" name="Google Shape;233;p17"/>
          <p:cNvSpPr txBox="1"/>
          <p:nvPr>
            <p:ph idx="1" type="body"/>
          </p:nvPr>
        </p:nvSpPr>
        <p:spPr>
          <a:xfrm>
            <a:off x="673825" y="1014696"/>
            <a:ext cx="5229264" cy="388077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In many situations, a switch or case statement is inadequate for multiple selection</a:t>
            </a:r>
            <a:endParaRPr/>
          </a:p>
          <a:p>
            <a:pPr indent="-342900" lvl="0" marL="342900" rtl="0" algn="just">
              <a:spcBef>
                <a:spcPts val="1000"/>
              </a:spcBef>
              <a:spcAft>
                <a:spcPts val="0"/>
              </a:spcAft>
              <a:buSzPts val="1920"/>
              <a:buChar char="►"/>
            </a:pPr>
            <a:r>
              <a:rPr lang="en-US" sz="2400"/>
              <a:t>Consider the following Python selector statement</a:t>
            </a:r>
            <a:endParaRPr/>
          </a:p>
          <a:p>
            <a:pPr indent="-251459" lvl="0" marL="342900" rtl="0" algn="l">
              <a:spcBef>
                <a:spcPts val="1000"/>
              </a:spcBef>
              <a:spcAft>
                <a:spcPts val="0"/>
              </a:spcAft>
              <a:buSzPts val="1440"/>
              <a:buNone/>
            </a:pPr>
            <a:r>
              <a:t/>
            </a:r>
            <a:endParaRPr/>
          </a:p>
        </p:txBody>
      </p:sp>
      <p:pic>
        <p:nvPicPr>
          <p:cNvPr id="234" name="Google Shape;234;p17"/>
          <p:cNvPicPr preferRelativeResize="0"/>
          <p:nvPr/>
        </p:nvPicPr>
        <p:blipFill rotWithShape="1">
          <a:blip r:embed="rId3">
            <a:alphaModFix/>
          </a:blip>
          <a:srcRect b="0" l="0" r="0" t="0"/>
          <a:stretch/>
        </p:blipFill>
        <p:spPr>
          <a:xfrm>
            <a:off x="6288912" y="1014696"/>
            <a:ext cx="4676071" cy="575649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8"/>
          <p:cNvPicPr preferRelativeResize="0"/>
          <p:nvPr>
            <p:ph idx="1" type="body"/>
          </p:nvPr>
        </p:nvPicPr>
        <p:blipFill rotWithShape="1">
          <a:blip r:embed="rId3">
            <a:alphaModFix/>
          </a:blip>
          <a:srcRect b="0" l="0" r="0" t="0"/>
          <a:stretch/>
        </p:blipFill>
        <p:spPr>
          <a:xfrm>
            <a:off x="677862" y="891251"/>
            <a:ext cx="11012567" cy="299784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9"/>
          <p:cNvSpPr txBox="1"/>
          <p:nvPr>
            <p:ph type="title"/>
          </p:nvPr>
        </p:nvSpPr>
        <p:spPr>
          <a:xfrm>
            <a:off x="677334" y="273934"/>
            <a:ext cx="8596668" cy="72148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Iterative statement</a:t>
            </a:r>
            <a:endParaRPr/>
          </a:p>
        </p:txBody>
      </p:sp>
      <p:sp>
        <p:nvSpPr>
          <p:cNvPr id="245" name="Google Shape;245;p19"/>
          <p:cNvSpPr txBox="1"/>
          <p:nvPr>
            <p:ph idx="1" type="body"/>
          </p:nvPr>
        </p:nvSpPr>
        <p:spPr>
          <a:xfrm>
            <a:off x="677334" y="1400537"/>
            <a:ext cx="8596668" cy="464082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The repeated execution of a statement or compound statement is accomplished by </a:t>
            </a:r>
            <a:endParaRPr/>
          </a:p>
          <a:p>
            <a:pPr indent="-342900" lvl="0" marL="342900" rtl="0" algn="just">
              <a:spcBef>
                <a:spcPts val="1000"/>
              </a:spcBef>
              <a:spcAft>
                <a:spcPts val="0"/>
              </a:spcAft>
              <a:buSzPts val="1920"/>
              <a:buFont typeface="Arial"/>
              <a:buChar char="•"/>
            </a:pPr>
            <a:r>
              <a:rPr lang="en-US" sz="2400"/>
              <a:t>iteration zero, one, or more times. </a:t>
            </a:r>
            <a:endParaRPr/>
          </a:p>
          <a:p>
            <a:pPr indent="-342900" lvl="0" marL="342900" rtl="0" algn="just">
              <a:spcBef>
                <a:spcPts val="1000"/>
              </a:spcBef>
              <a:spcAft>
                <a:spcPts val="0"/>
              </a:spcAft>
              <a:buSzPts val="1920"/>
              <a:buFont typeface="Arial"/>
              <a:buChar char="•"/>
            </a:pPr>
            <a:r>
              <a:rPr lang="en-US" sz="2400"/>
              <a:t> Iteration is the very essence of the power of computer. </a:t>
            </a:r>
            <a:endParaRPr/>
          </a:p>
          <a:p>
            <a:pPr indent="-342900" lvl="0" marL="342900" rtl="0" algn="just">
              <a:spcBef>
                <a:spcPts val="1000"/>
              </a:spcBef>
              <a:spcAft>
                <a:spcPts val="0"/>
              </a:spcAft>
              <a:buSzPts val="1920"/>
              <a:buChar char="►"/>
            </a:pPr>
            <a:r>
              <a:rPr lang="en-US" sz="2400"/>
              <a:t> The repeated execution of a statement is often accomplished in a functional language by recursion rather than by iteration. </a:t>
            </a:r>
            <a:endParaRPr/>
          </a:p>
          <a:p>
            <a:pPr indent="-342900" lvl="0" marL="342900" rtl="0" algn="just">
              <a:spcBef>
                <a:spcPts val="1000"/>
              </a:spcBef>
              <a:spcAft>
                <a:spcPts val="0"/>
              </a:spcAft>
              <a:buSzPts val="1920"/>
              <a:buChar char="►"/>
            </a:pPr>
            <a:r>
              <a:rPr lang="en-US" sz="2400"/>
              <a:t> General </a:t>
            </a:r>
            <a:r>
              <a:rPr b="1" lang="en-US" sz="2400"/>
              <a:t>design issues for iteration control statements</a:t>
            </a:r>
            <a:r>
              <a:rPr lang="en-US" sz="2400"/>
              <a:t>: </a:t>
            </a:r>
            <a:endParaRPr/>
          </a:p>
          <a:p>
            <a:pPr indent="0" lvl="1" marL="400050" rtl="0" algn="just">
              <a:spcBef>
                <a:spcPts val="1000"/>
              </a:spcBef>
              <a:spcAft>
                <a:spcPts val="0"/>
              </a:spcAft>
              <a:buSzPts val="1920"/>
              <a:buNone/>
            </a:pPr>
            <a:r>
              <a:rPr lang="en-US" sz="2400">
                <a:solidFill>
                  <a:srgbClr val="FF0000"/>
                </a:solidFill>
              </a:rPr>
              <a:t>1. How is iteration controlled? </a:t>
            </a:r>
            <a:endParaRPr/>
          </a:p>
          <a:p>
            <a:pPr indent="0" lvl="1" marL="400050" rtl="0" algn="just">
              <a:spcBef>
                <a:spcPts val="1000"/>
              </a:spcBef>
              <a:spcAft>
                <a:spcPts val="0"/>
              </a:spcAft>
              <a:buSzPts val="1920"/>
              <a:buNone/>
            </a:pPr>
            <a:r>
              <a:rPr lang="en-US" sz="2400">
                <a:solidFill>
                  <a:srgbClr val="FF0000"/>
                </a:solidFill>
              </a:rPr>
              <a:t>2. Where is the control mechanism in the loop? </a:t>
            </a:r>
            <a:endParaRPr sz="240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677334" y="609600"/>
            <a:ext cx="8596668" cy="64046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Statement-Level Control Structures</a:t>
            </a:r>
            <a:endParaRPr/>
          </a:p>
        </p:txBody>
      </p:sp>
      <p:sp>
        <p:nvSpPr>
          <p:cNvPr id="150" name="Google Shape;150;p2"/>
          <p:cNvSpPr txBox="1"/>
          <p:nvPr>
            <p:ph idx="1" type="body"/>
          </p:nvPr>
        </p:nvSpPr>
        <p:spPr>
          <a:xfrm>
            <a:off x="677334" y="1597307"/>
            <a:ext cx="9624134" cy="444405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A control structure is a control statement and the statements whose execution it controls. </a:t>
            </a:r>
            <a:endParaRPr/>
          </a:p>
          <a:p>
            <a:pPr indent="-342900" lvl="0" marL="342900" rtl="0" algn="l">
              <a:spcBef>
                <a:spcPts val="1000"/>
              </a:spcBef>
              <a:spcAft>
                <a:spcPts val="0"/>
              </a:spcAft>
              <a:buSzPts val="1920"/>
              <a:buChar char="►"/>
            </a:pPr>
            <a:r>
              <a:rPr b="1" lang="en-US" sz="2400"/>
              <a:t>Selection Statements</a:t>
            </a:r>
            <a:endParaRPr/>
          </a:p>
          <a:p>
            <a:pPr indent="-342900" lvl="0" marL="342900" rtl="0" algn="l">
              <a:spcBef>
                <a:spcPts val="1000"/>
              </a:spcBef>
              <a:spcAft>
                <a:spcPts val="0"/>
              </a:spcAft>
              <a:buSzPts val="1920"/>
              <a:buChar char="►"/>
            </a:pPr>
            <a:r>
              <a:rPr b="1" lang="en-US" sz="2400"/>
              <a:t>Iterative Statements </a:t>
            </a:r>
            <a:endParaRPr/>
          </a:p>
          <a:p>
            <a:pPr indent="-342900" lvl="0" marL="342900" rtl="0" algn="l">
              <a:spcBef>
                <a:spcPts val="1000"/>
              </a:spcBef>
              <a:spcAft>
                <a:spcPts val="0"/>
              </a:spcAft>
              <a:buSzPts val="1920"/>
              <a:buChar char="►"/>
            </a:pPr>
            <a:r>
              <a:rPr b="1" lang="en-US" sz="2400"/>
              <a:t>Unconditional Branching </a:t>
            </a:r>
            <a:endParaRPr b="1"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0"/>
          <p:cNvPicPr preferRelativeResize="0"/>
          <p:nvPr>
            <p:ph idx="1" type="body"/>
          </p:nvPr>
        </p:nvPicPr>
        <p:blipFill rotWithShape="1">
          <a:blip r:embed="rId3">
            <a:alphaModFix/>
          </a:blip>
          <a:srcRect b="0" l="0" r="0" t="0"/>
          <a:stretch/>
        </p:blipFill>
        <p:spPr>
          <a:xfrm>
            <a:off x="515818" y="520862"/>
            <a:ext cx="11325084" cy="521272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677334" y="609600"/>
            <a:ext cx="8596668" cy="64865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Counter-Controlled Loops</a:t>
            </a:r>
            <a:endParaRPr/>
          </a:p>
        </p:txBody>
      </p:sp>
      <p:pic>
        <p:nvPicPr>
          <p:cNvPr id="256" name="Google Shape;256;p21"/>
          <p:cNvPicPr preferRelativeResize="0"/>
          <p:nvPr>
            <p:ph idx="1" type="body"/>
          </p:nvPr>
        </p:nvPicPr>
        <p:blipFill rotWithShape="1">
          <a:blip r:embed="rId3">
            <a:alphaModFix/>
          </a:blip>
          <a:srcRect b="0" l="0" r="0" t="0"/>
          <a:stretch/>
        </p:blipFill>
        <p:spPr>
          <a:xfrm>
            <a:off x="677862" y="1469985"/>
            <a:ext cx="10769499" cy="517378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2"/>
          <p:cNvPicPr preferRelativeResize="0"/>
          <p:nvPr>
            <p:ph idx="1" type="body"/>
          </p:nvPr>
        </p:nvPicPr>
        <p:blipFill rotWithShape="1">
          <a:blip r:embed="rId3">
            <a:alphaModFix/>
          </a:blip>
          <a:srcRect b="0" l="0" r="0" t="0"/>
          <a:stretch/>
        </p:blipFill>
        <p:spPr>
          <a:xfrm>
            <a:off x="543414" y="186404"/>
            <a:ext cx="9555081" cy="667159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idx="1" type="body"/>
          </p:nvPr>
        </p:nvSpPr>
        <p:spPr>
          <a:xfrm>
            <a:off x="677333" y="347241"/>
            <a:ext cx="9357917" cy="569412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The Float variable Count is unaffected by the for loop. </a:t>
            </a:r>
            <a:endParaRPr/>
          </a:p>
          <a:p>
            <a:pPr indent="-342900" lvl="0" marL="342900" rtl="0" algn="just">
              <a:spcBef>
                <a:spcPts val="1000"/>
              </a:spcBef>
              <a:spcAft>
                <a:spcPts val="0"/>
              </a:spcAft>
              <a:buSzPts val="1920"/>
              <a:buChar char="►"/>
            </a:pPr>
            <a:r>
              <a:rPr lang="en-US" sz="2400"/>
              <a:t>Upon loop termination, the variable Count is still Float type with the value of 1.35. </a:t>
            </a:r>
            <a:endParaRPr/>
          </a:p>
          <a:p>
            <a:pPr indent="-342900" lvl="0" marL="342900" rtl="0" algn="just">
              <a:spcBef>
                <a:spcPts val="1000"/>
              </a:spcBef>
              <a:spcAft>
                <a:spcPts val="0"/>
              </a:spcAft>
              <a:buSzPts val="1920"/>
              <a:buChar char="►"/>
            </a:pPr>
            <a:r>
              <a:rPr lang="en-US" sz="2400"/>
              <a:t>Also, the Float-type variable Count is hidden from the code in the body of the loop, being masked by the loop counter Count, which is implicitly declared to be the type of the discrete range, Integer.</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677334" y="609600"/>
            <a:ext cx="8596668" cy="640466"/>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200"/>
              <a:buFont typeface="Trebuchet MS"/>
              <a:buNone/>
            </a:pPr>
            <a:r>
              <a:rPr lang="en-US" sz="3200"/>
              <a:t>The for Statement of the C-Based Languages</a:t>
            </a:r>
            <a:endParaRPr sz="3200"/>
          </a:p>
        </p:txBody>
      </p:sp>
      <p:sp>
        <p:nvSpPr>
          <p:cNvPr id="272" name="Google Shape;272;p24"/>
          <p:cNvSpPr txBox="1"/>
          <p:nvPr>
            <p:ph idx="1" type="body"/>
          </p:nvPr>
        </p:nvSpPr>
        <p:spPr>
          <a:xfrm>
            <a:off x="677334" y="1458411"/>
            <a:ext cx="8596668" cy="4582952"/>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The general form of C’s for statement is</a:t>
            </a:r>
            <a:endParaRPr/>
          </a:p>
          <a:p>
            <a:pPr indent="-342900" lvl="0" marL="342900" rtl="0" algn="just">
              <a:spcBef>
                <a:spcPts val="1000"/>
              </a:spcBef>
              <a:spcAft>
                <a:spcPts val="0"/>
              </a:spcAft>
              <a:buSzPts val="1920"/>
              <a:buChar char="►"/>
            </a:pPr>
            <a:r>
              <a:rPr b="1" lang="en-US" sz="2400"/>
              <a:t>for (expression_1; expression_2; expression_3) </a:t>
            </a:r>
            <a:endParaRPr/>
          </a:p>
          <a:p>
            <a:pPr indent="-285750" lvl="1" marL="742950" rtl="0" algn="just">
              <a:spcBef>
                <a:spcPts val="1000"/>
              </a:spcBef>
              <a:spcAft>
                <a:spcPts val="0"/>
              </a:spcAft>
              <a:buSzPts val="1920"/>
              <a:buChar char="►"/>
            </a:pPr>
            <a:r>
              <a:rPr b="1" lang="en-US" sz="2400"/>
              <a:t>loop body </a:t>
            </a:r>
            <a:endParaRPr/>
          </a:p>
          <a:p>
            <a:pPr indent="-342900" lvl="0" marL="342900" rtl="0" algn="just">
              <a:spcBef>
                <a:spcPts val="1000"/>
              </a:spcBef>
              <a:spcAft>
                <a:spcPts val="0"/>
              </a:spcAft>
              <a:buSzPts val="1920"/>
              <a:buChar char="►"/>
            </a:pPr>
            <a:r>
              <a:rPr lang="en-US" sz="2400"/>
              <a:t>The loop body can be a single statement, a compound statement, or a null statement</a:t>
            </a:r>
            <a:endParaRPr/>
          </a:p>
          <a:p>
            <a:pPr indent="-342900" lvl="0" marL="342900" rtl="0" algn="just">
              <a:spcBef>
                <a:spcPts val="1000"/>
              </a:spcBef>
              <a:spcAft>
                <a:spcPts val="0"/>
              </a:spcAft>
              <a:buSzPts val="1920"/>
              <a:buChar char="►"/>
            </a:pPr>
            <a:r>
              <a:rPr lang="en-US" sz="2400"/>
              <a:t>Eg:</a:t>
            </a:r>
            <a:endParaRPr/>
          </a:p>
          <a:p>
            <a:pPr indent="0" lvl="0" marL="0" rtl="0" algn="just">
              <a:spcBef>
                <a:spcPts val="1000"/>
              </a:spcBef>
              <a:spcAft>
                <a:spcPts val="0"/>
              </a:spcAft>
              <a:buSzPts val="1920"/>
              <a:buNone/>
            </a:pPr>
            <a:r>
              <a:rPr b="1" lang="en-US" sz="2400"/>
              <a:t>		for (i = 0, j = 10; j == i; i++) </a:t>
            </a:r>
            <a:endParaRPr/>
          </a:p>
          <a:p>
            <a:pPr indent="0" lvl="0" marL="0" rtl="0" algn="just">
              <a:spcBef>
                <a:spcPts val="1000"/>
              </a:spcBef>
              <a:spcAft>
                <a:spcPts val="0"/>
              </a:spcAft>
              <a:buSzPts val="1920"/>
              <a:buNone/>
            </a:pPr>
            <a:r>
              <a:rPr b="1" lang="en-US" sz="2400"/>
              <a:t>		…</a:t>
            </a:r>
            <a:endParaRPr b="1"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5"/>
          <p:cNvPicPr preferRelativeResize="0"/>
          <p:nvPr>
            <p:ph idx="1" type="body"/>
          </p:nvPr>
        </p:nvPicPr>
        <p:blipFill rotWithShape="1">
          <a:blip r:embed="rId3">
            <a:alphaModFix/>
          </a:blip>
          <a:srcRect b="0" l="0" r="0" t="0"/>
          <a:stretch/>
        </p:blipFill>
        <p:spPr>
          <a:xfrm>
            <a:off x="550541" y="1169045"/>
            <a:ext cx="9160618" cy="3266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6"/>
          <p:cNvPicPr preferRelativeResize="0"/>
          <p:nvPr>
            <p:ph idx="1" type="body"/>
          </p:nvPr>
        </p:nvPicPr>
        <p:blipFill rotWithShape="1">
          <a:blip r:embed="rId3">
            <a:alphaModFix/>
          </a:blip>
          <a:srcRect b="0" l="0" r="0" t="0"/>
          <a:stretch/>
        </p:blipFill>
        <p:spPr>
          <a:xfrm>
            <a:off x="490790" y="431188"/>
            <a:ext cx="8653210" cy="65251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746783" y="262360"/>
            <a:ext cx="8596668" cy="66361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The for Statement of Python</a:t>
            </a:r>
            <a:endParaRPr/>
          </a:p>
        </p:txBody>
      </p:sp>
      <p:pic>
        <p:nvPicPr>
          <p:cNvPr id="288" name="Google Shape;288;p27"/>
          <p:cNvPicPr preferRelativeResize="0"/>
          <p:nvPr>
            <p:ph idx="1" type="body"/>
          </p:nvPr>
        </p:nvPicPr>
        <p:blipFill rotWithShape="1">
          <a:blip r:embed="rId3">
            <a:alphaModFix/>
          </a:blip>
          <a:srcRect b="0" l="0" r="0" t="0"/>
          <a:stretch/>
        </p:blipFill>
        <p:spPr>
          <a:xfrm>
            <a:off x="873814" y="925975"/>
            <a:ext cx="11001811" cy="578222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sp>
        <p:nvSpPr>
          <p:cNvPr id="294" name="Google Shape;294;p28"/>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For most simple counting loops in Python, the range function is used. range takes one, two, or three parameters. </a:t>
            </a:r>
            <a:endParaRPr/>
          </a:p>
          <a:p>
            <a:pPr indent="-342900" lvl="0" marL="342900" rtl="0" algn="l">
              <a:spcBef>
                <a:spcPts val="1000"/>
              </a:spcBef>
              <a:spcAft>
                <a:spcPts val="0"/>
              </a:spcAft>
              <a:buSzPts val="1920"/>
              <a:buChar char="►"/>
            </a:pPr>
            <a:r>
              <a:rPr lang="en-US" sz="2400"/>
              <a:t>The following examples demonstrate the actions of range: </a:t>
            </a:r>
            <a:endParaRPr/>
          </a:p>
          <a:p>
            <a:pPr indent="-342900" lvl="0" marL="342900" rtl="0" algn="l">
              <a:spcBef>
                <a:spcPts val="1000"/>
              </a:spcBef>
              <a:spcAft>
                <a:spcPts val="0"/>
              </a:spcAft>
              <a:buSzPts val="1920"/>
              <a:buChar char="►"/>
            </a:pPr>
            <a:r>
              <a:rPr lang="en-US" sz="2400"/>
              <a:t>range(5) returns [0, 1, 2, 3, 4] </a:t>
            </a:r>
            <a:endParaRPr/>
          </a:p>
          <a:p>
            <a:pPr indent="-342900" lvl="0" marL="342900" rtl="0" algn="l">
              <a:spcBef>
                <a:spcPts val="1000"/>
              </a:spcBef>
              <a:spcAft>
                <a:spcPts val="0"/>
              </a:spcAft>
              <a:buSzPts val="1920"/>
              <a:buChar char="►"/>
            </a:pPr>
            <a:r>
              <a:rPr lang="en-US" sz="2400"/>
              <a:t>range(2, 7) returns [2, 3, 4, 5, 6] </a:t>
            </a:r>
            <a:endParaRPr/>
          </a:p>
          <a:p>
            <a:pPr indent="-342900" lvl="0" marL="342900" rtl="0" algn="l">
              <a:spcBef>
                <a:spcPts val="1000"/>
              </a:spcBef>
              <a:spcAft>
                <a:spcPts val="0"/>
              </a:spcAft>
              <a:buSzPts val="1920"/>
              <a:buChar char="►"/>
            </a:pPr>
            <a:r>
              <a:rPr lang="en-US" sz="2400"/>
              <a:t>range(0, 8, 2) returns [0, 2, 4, 6]</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677334" y="609600"/>
            <a:ext cx="9544352" cy="5334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2800"/>
              <a:buFont typeface="Trebuchet MS"/>
              <a:buNone/>
            </a:pPr>
            <a:r>
              <a:rPr b="1" lang="en-US" sz="2800"/>
              <a:t>Counter-Controlled Loops in Functional Languages</a:t>
            </a:r>
            <a:endParaRPr b="1" sz="2800"/>
          </a:p>
        </p:txBody>
      </p:sp>
      <p:sp>
        <p:nvSpPr>
          <p:cNvPr id="300" name="Google Shape;300;p29"/>
          <p:cNvSpPr txBox="1"/>
          <p:nvPr>
            <p:ph idx="1" type="body"/>
          </p:nvPr>
        </p:nvSpPr>
        <p:spPr>
          <a:xfrm>
            <a:off x="677333" y="1436914"/>
            <a:ext cx="9947123" cy="5040085"/>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1920"/>
              <a:buNone/>
            </a:pPr>
            <a:r>
              <a:rPr lang="en-US" sz="2400"/>
              <a:t>Rather than iteration to control repetition, </a:t>
            </a:r>
            <a:r>
              <a:rPr b="1" lang="en-US" sz="2400"/>
              <a:t>functional languages use recursion. </a:t>
            </a:r>
            <a:endParaRPr/>
          </a:p>
          <a:p>
            <a:pPr indent="0" lvl="0" marL="0" rtl="0" algn="l">
              <a:spcBef>
                <a:spcPts val="1000"/>
              </a:spcBef>
              <a:spcAft>
                <a:spcPts val="0"/>
              </a:spcAft>
              <a:buSzPts val="1920"/>
              <a:buNone/>
            </a:pPr>
            <a:r>
              <a:rPr lang="en-US" sz="2400"/>
              <a:t>Rather than a statement, functional languages use a recursive function</a:t>
            </a:r>
            <a:endParaRPr/>
          </a:p>
          <a:p>
            <a:pPr indent="0" lvl="0" marL="0" rtl="0" algn="l">
              <a:spcBef>
                <a:spcPts val="1000"/>
              </a:spcBef>
              <a:spcAft>
                <a:spcPts val="0"/>
              </a:spcAft>
              <a:buSzPts val="1920"/>
              <a:buNone/>
            </a:pPr>
            <a:r>
              <a:t/>
            </a:r>
            <a:endParaRPr sz="2400"/>
          </a:p>
          <a:p>
            <a:pPr indent="0" lvl="0" marL="0" rtl="0" algn="l">
              <a:spcBef>
                <a:spcPts val="1000"/>
              </a:spcBef>
              <a:spcAft>
                <a:spcPts val="0"/>
              </a:spcAft>
              <a:buSzPts val="2240"/>
              <a:buNone/>
            </a:pPr>
            <a:r>
              <a:rPr b="1" lang="en-US" sz="2800"/>
              <a:t>let rec </a:t>
            </a:r>
            <a:r>
              <a:rPr lang="en-US" sz="2800"/>
              <a:t>forLoop loopBody reps =</a:t>
            </a:r>
            <a:endParaRPr/>
          </a:p>
          <a:p>
            <a:pPr indent="0" lvl="0" marL="0" rtl="0" algn="l">
              <a:spcBef>
                <a:spcPts val="1000"/>
              </a:spcBef>
              <a:spcAft>
                <a:spcPts val="0"/>
              </a:spcAft>
              <a:buSzPts val="2240"/>
              <a:buNone/>
            </a:pPr>
            <a:r>
              <a:rPr lang="en-US" sz="2800"/>
              <a:t> </a:t>
            </a:r>
            <a:r>
              <a:rPr b="1" lang="en-US" sz="2800"/>
              <a:t>if</a:t>
            </a:r>
            <a:r>
              <a:rPr lang="en-US" sz="2800"/>
              <a:t> reps &lt;= 0 </a:t>
            </a:r>
            <a:r>
              <a:rPr b="1" lang="en-US" sz="2800"/>
              <a:t>then</a:t>
            </a:r>
            <a:endParaRPr/>
          </a:p>
          <a:p>
            <a:pPr indent="0" lvl="0" marL="0" rtl="0" algn="l">
              <a:spcBef>
                <a:spcPts val="1000"/>
              </a:spcBef>
              <a:spcAft>
                <a:spcPts val="0"/>
              </a:spcAft>
              <a:buSzPts val="2240"/>
              <a:buNone/>
            </a:pPr>
            <a:r>
              <a:rPr lang="en-US" sz="2800"/>
              <a:t> ()</a:t>
            </a:r>
            <a:endParaRPr/>
          </a:p>
          <a:p>
            <a:pPr indent="0" lvl="0" marL="0" rtl="0" algn="l">
              <a:spcBef>
                <a:spcPts val="1000"/>
              </a:spcBef>
              <a:spcAft>
                <a:spcPts val="0"/>
              </a:spcAft>
              <a:buSzPts val="2240"/>
              <a:buNone/>
            </a:pPr>
            <a:r>
              <a:rPr b="1" lang="en-US" sz="2800"/>
              <a:t>else</a:t>
            </a:r>
            <a:endParaRPr/>
          </a:p>
          <a:p>
            <a:pPr indent="0" lvl="0" marL="0" rtl="0" algn="l">
              <a:spcBef>
                <a:spcPts val="1000"/>
              </a:spcBef>
              <a:spcAft>
                <a:spcPts val="0"/>
              </a:spcAft>
              <a:buSzPts val="2240"/>
              <a:buNone/>
            </a:pPr>
            <a:r>
              <a:rPr lang="en-US" sz="2800"/>
              <a:t> loopBody()</a:t>
            </a:r>
            <a:endParaRPr/>
          </a:p>
          <a:p>
            <a:pPr indent="0" lvl="0" marL="0" rtl="0" algn="l">
              <a:spcBef>
                <a:spcPts val="1000"/>
              </a:spcBef>
              <a:spcAft>
                <a:spcPts val="0"/>
              </a:spcAft>
              <a:buSzPts val="2240"/>
              <a:buNone/>
            </a:pPr>
            <a:r>
              <a:rPr lang="en-US" sz="2800"/>
              <a:t> forLoop loopBody, (reps - 1);;</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ph type="title"/>
          </p:nvPr>
        </p:nvSpPr>
        <p:spPr>
          <a:xfrm>
            <a:off x="677334" y="609600"/>
            <a:ext cx="8596668" cy="81408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Selection Statements</a:t>
            </a:r>
            <a:endParaRPr/>
          </a:p>
        </p:txBody>
      </p:sp>
      <p:pic>
        <p:nvPicPr>
          <p:cNvPr id="156" name="Google Shape;156;p3"/>
          <p:cNvPicPr preferRelativeResize="0"/>
          <p:nvPr>
            <p:ph idx="1" type="body"/>
          </p:nvPr>
        </p:nvPicPr>
        <p:blipFill rotWithShape="1">
          <a:blip r:embed="rId3">
            <a:alphaModFix/>
          </a:blip>
          <a:srcRect b="0" l="0" r="0" t="0"/>
          <a:stretch/>
        </p:blipFill>
        <p:spPr>
          <a:xfrm>
            <a:off x="677313" y="1620456"/>
            <a:ext cx="9785700" cy="48846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30"/>
          <p:cNvPicPr preferRelativeResize="0"/>
          <p:nvPr>
            <p:ph idx="1" type="body"/>
          </p:nvPr>
        </p:nvPicPr>
        <p:blipFill rotWithShape="1">
          <a:blip r:embed="rId3">
            <a:alphaModFix/>
          </a:blip>
          <a:srcRect b="0" l="0" r="0" t="0"/>
          <a:stretch/>
        </p:blipFill>
        <p:spPr>
          <a:xfrm>
            <a:off x="904457" y="631373"/>
            <a:ext cx="11028660" cy="55190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1"/>
          <p:cNvPicPr preferRelativeResize="0"/>
          <p:nvPr>
            <p:ph idx="1" type="body"/>
          </p:nvPr>
        </p:nvPicPr>
        <p:blipFill rotWithShape="1">
          <a:blip r:embed="rId3">
            <a:alphaModFix/>
          </a:blip>
          <a:srcRect b="0" l="0" r="0" t="0"/>
          <a:stretch/>
        </p:blipFill>
        <p:spPr>
          <a:xfrm>
            <a:off x="585264" y="354247"/>
            <a:ext cx="10804449" cy="481963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2"/>
          <p:cNvPicPr preferRelativeResize="0"/>
          <p:nvPr>
            <p:ph idx="1" type="body"/>
          </p:nvPr>
        </p:nvPicPr>
        <p:blipFill rotWithShape="1">
          <a:blip r:embed="rId3">
            <a:alphaModFix/>
          </a:blip>
          <a:srcRect b="0" l="0" r="0" t="0"/>
          <a:stretch/>
        </p:blipFill>
        <p:spPr>
          <a:xfrm>
            <a:off x="519576" y="318722"/>
            <a:ext cx="11605426" cy="62235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3"/>
          <p:cNvPicPr preferRelativeResize="0"/>
          <p:nvPr>
            <p:ph idx="1" type="body"/>
          </p:nvPr>
        </p:nvPicPr>
        <p:blipFill rotWithShape="1">
          <a:blip r:embed="rId3">
            <a:alphaModFix/>
          </a:blip>
          <a:srcRect b="0" l="0" r="0" t="0"/>
          <a:stretch/>
        </p:blipFill>
        <p:spPr>
          <a:xfrm>
            <a:off x="278180" y="313628"/>
            <a:ext cx="11513302" cy="4293095"/>
          </a:xfrm>
          <a:prstGeom prst="rect">
            <a:avLst/>
          </a:prstGeom>
          <a:noFill/>
          <a:ln>
            <a:noFill/>
          </a:ln>
        </p:spPr>
      </p:pic>
      <p:sp>
        <p:nvSpPr>
          <p:cNvPr id="321" name="Google Shape;321;p33"/>
          <p:cNvSpPr txBox="1"/>
          <p:nvPr/>
        </p:nvSpPr>
        <p:spPr>
          <a:xfrm>
            <a:off x="842274" y="4941669"/>
            <a:ext cx="10489755" cy="9541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en-US" sz="2800" u="none" cap="none" strike="noStrike">
                <a:solidFill>
                  <a:schemeClr val="dk1"/>
                </a:solidFill>
                <a:latin typeface="Calibri"/>
                <a:ea typeface="Calibri"/>
                <a:cs typeface="Calibri"/>
                <a:sym typeface="Calibri"/>
              </a:rPr>
              <a:t>Both </a:t>
            </a:r>
            <a:r>
              <a:rPr b="1" i="0" lang="en-US" sz="2800" u="none" cap="none" strike="noStrike">
                <a:solidFill>
                  <a:schemeClr val="dk1"/>
                </a:solidFill>
                <a:latin typeface="Calibri"/>
                <a:ea typeface="Calibri"/>
                <a:cs typeface="Calibri"/>
                <a:sym typeface="Calibri"/>
              </a:rPr>
              <a:t>last</a:t>
            </a:r>
            <a:r>
              <a:rPr b="0" i="0" lang="en-US" sz="2800" u="none" cap="none" strike="noStrike">
                <a:solidFill>
                  <a:schemeClr val="dk1"/>
                </a:solidFill>
                <a:latin typeface="Calibri"/>
                <a:ea typeface="Calibri"/>
                <a:cs typeface="Calibri"/>
                <a:sym typeface="Calibri"/>
              </a:rPr>
              <a:t> and </a:t>
            </a:r>
            <a:r>
              <a:rPr b="1" i="0" lang="en-US" sz="2800" u="none" cap="none" strike="noStrike">
                <a:solidFill>
                  <a:schemeClr val="dk1"/>
                </a:solidFill>
                <a:latin typeface="Calibri"/>
                <a:ea typeface="Calibri"/>
                <a:cs typeface="Calibri"/>
                <a:sym typeface="Calibri"/>
              </a:rPr>
              <a:t>break</a:t>
            </a:r>
            <a:r>
              <a:rPr b="0" i="0" lang="en-US" sz="2800" u="none" cap="none" strike="noStrike">
                <a:solidFill>
                  <a:schemeClr val="dk1"/>
                </a:solidFill>
                <a:latin typeface="Calibri"/>
                <a:ea typeface="Calibri"/>
                <a:cs typeface="Calibri"/>
                <a:sym typeface="Calibri"/>
              </a:rPr>
              <a:t> provide for multiple exits from loops, which may seem to be somewhat of a hindrance to readability.</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4"/>
          <p:cNvPicPr preferRelativeResize="0"/>
          <p:nvPr>
            <p:ph idx="1" type="body"/>
          </p:nvPr>
        </p:nvPicPr>
        <p:blipFill rotWithShape="1">
          <a:blip r:embed="rId3">
            <a:alphaModFix/>
          </a:blip>
          <a:srcRect b="0" l="0" r="0" t="0"/>
          <a:stretch/>
        </p:blipFill>
        <p:spPr>
          <a:xfrm>
            <a:off x="599626" y="216041"/>
            <a:ext cx="11407515" cy="525878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5"/>
          <p:cNvPicPr preferRelativeResize="0"/>
          <p:nvPr>
            <p:ph idx="1" type="body"/>
          </p:nvPr>
        </p:nvPicPr>
        <p:blipFill rotWithShape="1">
          <a:blip r:embed="rId3">
            <a:alphaModFix/>
          </a:blip>
          <a:srcRect b="0" l="0" r="0" t="0"/>
          <a:stretch/>
        </p:blipFill>
        <p:spPr>
          <a:xfrm>
            <a:off x="139641" y="596204"/>
            <a:ext cx="11579284" cy="458539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36"/>
          <p:cNvPicPr preferRelativeResize="0"/>
          <p:nvPr>
            <p:ph idx="1" type="body"/>
          </p:nvPr>
        </p:nvPicPr>
        <p:blipFill rotWithShape="1">
          <a:blip r:embed="rId3">
            <a:alphaModFix/>
          </a:blip>
          <a:srcRect b="0" l="0" r="0" t="0"/>
          <a:stretch/>
        </p:blipFill>
        <p:spPr>
          <a:xfrm>
            <a:off x="129648" y="397101"/>
            <a:ext cx="11932703" cy="557915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677334" y="254330"/>
            <a:ext cx="8596668" cy="664238"/>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b="1" lang="en-US"/>
              <a:t>Guarded Commands</a:t>
            </a:r>
            <a:endParaRPr b="1"/>
          </a:p>
        </p:txBody>
      </p:sp>
      <p:sp>
        <p:nvSpPr>
          <p:cNvPr id="342" name="Google Shape;342;p37"/>
          <p:cNvSpPr txBox="1"/>
          <p:nvPr>
            <p:ph idx="1" type="body"/>
          </p:nvPr>
        </p:nvSpPr>
        <p:spPr>
          <a:xfrm>
            <a:off x="677334" y="1240971"/>
            <a:ext cx="8596668" cy="480039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latin typeface="Calibri"/>
                <a:ea typeface="Calibri"/>
                <a:cs typeface="Calibri"/>
                <a:sym typeface="Calibri"/>
              </a:rPr>
              <a:t>New and quite different forms of selection and loop structures were suggested by Dijkstra (1975). </a:t>
            </a:r>
            <a:endParaRPr/>
          </a:p>
          <a:p>
            <a:pPr indent="-342900" lvl="0" marL="342900" rtl="0" algn="just">
              <a:spcBef>
                <a:spcPts val="1000"/>
              </a:spcBef>
              <a:spcAft>
                <a:spcPts val="0"/>
              </a:spcAft>
              <a:buSzPts val="1920"/>
              <a:buChar char="►"/>
            </a:pPr>
            <a:r>
              <a:rPr lang="en-US" sz="2400">
                <a:latin typeface="Calibri"/>
                <a:ea typeface="Calibri"/>
                <a:cs typeface="Calibri"/>
                <a:sym typeface="Calibri"/>
              </a:rPr>
              <a:t>His primary motivation was to provide control statements that would support a program design methodology that ensured correctness during development rather than when verifying or testing completed programs.</a:t>
            </a:r>
            <a:endParaRPr/>
          </a:p>
          <a:p>
            <a:pPr indent="-251459" lvl="0" marL="342900" rtl="0" algn="l">
              <a:spcBef>
                <a:spcPts val="1000"/>
              </a:spcBef>
              <a:spcAft>
                <a:spcPts val="0"/>
              </a:spcAft>
              <a:buSzPts val="1440"/>
              <a:buNone/>
            </a:pPr>
            <a:r>
              <a:t/>
            </a:r>
            <a:endParaRPr/>
          </a:p>
        </p:txBody>
      </p:sp>
      <p:pic>
        <p:nvPicPr>
          <p:cNvPr id="343" name="Google Shape;343;p37"/>
          <p:cNvPicPr preferRelativeResize="0"/>
          <p:nvPr/>
        </p:nvPicPr>
        <p:blipFill rotWithShape="1">
          <a:blip r:embed="rId3">
            <a:alphaModFix/>
          </a:blip>
          <a:srcRect b="0" l="0" r="0" t="0"/>
          <a:stretch/>
        </p:blipFill>
        <p:spPr>
          <a:xfrm>
            <a:off x="1787480" y="3782200"/>
            <a:ext cx="7302092" cy="307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38"/>
          <p:cNvPicPr preferRelativeResize="0"/>
          <p:nvPr>
            <p:ph idx="1" type="body"/>
          </p:nvPr>
        </p:nvPicPr>
        <p:blipFill rotWithShape="1">
          <a:blip r:embed="rId3">
            <a:alphaModFix/>
          </a:blip>
          <a:srcRect b="0" l="0" r="0" t="0"/>
          <a:stretch/>
        </p:blipFill>
        <p:spPr>
          <a:xfrm>
            <a:off x="126732" y="640881"/>
            <a:ext cx="12065268" cy="26792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9"/>
          <p:cNvSpPr txBox="1"/>
          <p:nvPr>
            <p:ph idx="1" type="body"/>
          </p:nvPr>
        </p:nvSpPr>
        <p:spPr>
          <a:xfrm>
            <a:off x="416077" y="407989"/>
            <a:ext cx="9130694" cy="568801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b="1" lang="en-US" sz="2800">
                <a:latin typeface="Calibri"/>
                <a:ea typeface="Calibri"/>
                <a:cs typeface="Calibri"/>
                <a:sym typeface="Calibri"/>
              </a:rPr>
              <a:t>All of the Boolean expressions are evaluated each time </a:t>
            </a:r>
            <a:r>
              <a:rPr lang="en-US" sz="2800">
                <a:latin typeface="Calibri"/>
                <a:ea typeface="Calibri"/>
                <a:cs typeface="Calibri"/>
                <a:sym typeface="Calibri"/>
              </a:rPr>
              <a:t>the statement is reached during execution.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If more than one expression is true, one of the corresponding statements can be non-deterministically chosen for execution.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An implementation may always choose the statement associated with the first Boolean expression that evaluates to true.</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 But it may choose any statement associated with a true Boolean expression. So, the correctness of the program cannot depend on which statement is chosen (among those associated with true Boolean expressions). </a:t>
            </a:r>
            <a:endParaRPr sz="2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4"/>
          <p:cNvPicPr preferRelativeResize="0"/>
          <p:nvPr>
            <p:ph idx="1" type="body"/>
          </p:nvPr>
        </p:nvPicPr>
        <p:blipFill rotWithShape="1">
          <a:blip r:embed="rId3">
            <a:alphaModFix/>
          </a:blip>
          <a:srcRect b="0" l="0" r="0" t="0"/>
          <a:stretch/>
        </p:blipFill>
        <p:spPr>
          <a:xfrm>
            <a:off x="735737" y="386478"/>
            <a:ext cx="11298436" cy="419709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0"/>
          <p:cNvSpPr txBox="1"/>
          <p:nvPr>
            <p:ph idx="1" type="body"/>
          </p:nvPr>
        </p:nvSpPr>
        <p:spPr>
          <a:xfrm>
            <a:off x="677333" y="272143"/>
            <a:ext cx="9435495" cy="5769219"/>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b="1" lang="en-US" sz="2400"/>
              <a:t>If none of the Boolean expressions is true, a run-time error occurs that causes program termination</a:t>
            </a:r>
            <a:r>
              <a:rPr lang="en-US" sz="2400"/>
              <a:t>. This forces the programmer to consider and list all possibilities.</a:t>
            </a:r>
            <a:endParaRPr/>
          </a:p>
          <a:p>
            <a:pPr indent="-342900" lvl="0" marL="342900" rtl="0" algn="just">
              <a:spcBef>
                <a:spcPts val="1000"/>
              </a:spcBef>
              <a:spcAft>
                <a:spcPts val="0"/>
              </a:spcAft>
              <a:buSzPts val="1920"/>
              <a:buChar char="►"/>
            </a:pPr>
            <a:r>
              <a:rPr lang="en-US" sz="2400"/>
              <a:t>Consider the following example</a:t>
            </a:r>
            <a:endParaRPr sz="2400"/>
          </a:p>
          <a:p>
            <a:pPr indent="-251459" lvl="0" marL="342900" rtl="0" algn="l">
              <a:spcBef>
                <a:spcPts val="1000"/>
              </a:spcBef>
              <a:spcAft>
                <a:spcPts val="0"/>
              </a:spcAft>
              <a:buSzPts val="1440"/>
              <a:buNone/>
            </a:pPr>
            <a:r>
              <a:t/>
            </a:r>
            <a:endParaRPr/>
          </a:p>
        </p:txBody>
      </p:sp>
      <p:pic>
        <p:nvPicPr>
          <p:cNvPr id="359" name="Google Shape;359;p40"/>
          <p:cNvPicPr preferRelativeResize="0"/>
          <p:nvPr/>
        </p:nvPicPr>
        <p:blipFill rotWithShape="1">
          <a:blip r:embed="rId3">
            <a:alphaModFix/>
          </a:blip>
          <a:srcRect b="0" l="0" r="0" t="0"/>
          <a:stretch/>
        </p:blipFill>
        <p:spPr>
          <a:xfrm>
            <a:off x="749320" y="2472554"/>
            <a:ext cx="10765347" cy="315536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1"/>
          <p:cNvPicPr preferRelativeResize="0"/>
          <p:nvPr>
            <p:ph idx="1" type="body"/>
          </p:nvPr>
        </p:nvPicPr>
        <p:blipFill rotWithShape="1">
          <a:blip r:embed="rId3">
            <a:alphaModFix/>
          </a:blip>
          <a:srcRect b="0" l="0" r="0" t="0"/>
          <a:stretch/>
        </p:blipFill>
        <p:spPr>
          <a:xfrm>
            <a:off x="123739" y="544285"/>
            <a:ext cx="11944521" cy="496131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42"/>
          <p:cNvPicPr preferRelativeResize="0"/>
          <p:nvPr>
            <p:ph idx="1" type="body"/>
          </p:nvPr>
        </p:nvPicPr>
        <p:blipFill rotWithShape="1">
          <a:blip r:embed="rId3">
            <a:alphaModFix/>
          </a:blip>
          <a:srcRect b="0" l="0" r="0" t="0"/>
          <a:stretch/>
        </p:blipFill>
        <p:spPr>
          <a:xfrm>
            <a:off x="275091" y="403446"/>
            <a:ext cx="11797166" cy="51897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3"/>
          <p:cNvPicPr preferRelativeResize="0"/>
          <p:nvPr>
            <p:ph idx="1" type="body"/>
          </p:nvPr>
        </p:nvPicPr>
        <p:blipFill rotWithShape="1">
          <a:blip r:embed="rId3">
            <a:alphaModFix/>
          </a:blip>
          <a:srcRect b="0" l="0" r="0" t="0"/>
          <a:stretch/>
        </p:blipFill>
        <p:spPr>
          <a:xfrm>
            <a:off x="210954" y="474339"/>
            <a:ext cx="11770091" cy="343363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4"/>
          <p:cNvPicPr preferRelativeResize="0"/>
          <p:nvPr>
            <p:ph idx="1" type="body"/>
          </p:nvPr>
        </p:nvPicPr>
        <p:blipFill rotWithShape="1">
          <a:blip r:embed="rId3">
            <a:alphaModFix/>
          </a:blip>
          <a:srcRect b="0" l="0" r="0" t="0"/>
          <a:stretch/>
        </p:blipFill>
        <p:spPr>
          <a:xfrm>
            <a:off x="786719" y="769041"/>
            <a:ext cx="11115429" cy="231161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677334" y="609600"/>
            <a:ext cx="8596668" cy="903514"/>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000"/>
              <a:buFont typeface="Trebuchet MS"/>
              <a:buNone/>
            </a:pPr>
            <a:r>
              <a:rPr lang="en-US" sz="4000"/>
              <a:t>Subprograms</a:t>
            </a:r>
            <a:endParaRPr sz="4000"/>
          </a:p>
        </p:txBody>
      </p:sp>
      <p:pic>
        <p:nvPicPr>
          <p:cNvPr id="385" name="Google Shape;385;p45"/>
          <p:cNvPicPr preferRelativeResize="0"/>
          <p:nvPr>
            <p:ph idx="1" type="body"/>
          </p:nvPr>
        </p:nvPicPr>
        <p:blipFill rotWithShape="1">
          <a:blip r:embed="rId3">
            <a:alphaModFix/>
          </a:blip>
          <a:srcRect b="0" l="0" r="0" t="0"/>
          <a:stretch/>
        </p:blipFill>
        <p:spPr>
          <a:xfrm>
            <a:off x="944902" y="1993811"/>
            <a:ext cx="9733983" cy="425458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pic>
        <p:nvPicPr>
          <p:cNvPr id="391" name="Google Shape;391;p46"/>
          <p:cNvPicPr preferRelativeResize="0"/>
          <p:nvPr>
            <p:ph idx="1" type="body"/>
          </p:nvPr>
        </p:nvPicPr>
        <p:blipFill rotWithShape="1">
          <a:blip r:embed="rId3">
            <a:alphaModFix/>
          </a:blip>
          <a:srcRect b="0" l="0" r="0" t="0"/>
          <a:stretch/>
        </p:blipFill>
        <p:spPr>
          <a:xfrm>
            <a:off x="677334" y="205198"/>
            <a:ext cx="7835295" cy="63496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pic>
        <p:nvPicPr>
          <p:cNvPr id="396" name="Google Shape;396;p47"/>
          <p:cNvPicPr preferRelativeResize="0"/>
          <p:nvPr>
            <p:ph idx="1" type="body"/>
          </p:nvPr>
        </p:nvPicPr>
        <p:blipFill rotWithShape="1">
          <a:blip r:embed="rId3">
            <a:alphaModFix/>
          </a:blip>
          <a:srcRect b="0" l="0" r="0" t="0"/>
          <a:stretch/>
        </p:blipFill>
        <p:spPr>
          <a:xfrm>
            <a:off x="1036386" y="323342"/>
            <a:ext cx="8488614" cy="64216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8"/>
          <p:cNvSpPr txBox="1"/>
          <p:nvPr>
            <p:ph idx="1" type="body"/>
          </p:nvPr>
        </p:nvSpPr>
        <p:spPr>
          <a:xfrm>
            <a:off x="677334" y="468087"/>
            <a:ext cx="8596668" cy="557327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In nearly all programming languages, the correspondence between actual and formal parameters—or the binding of actual parameters to formal parameters—is done by position: </a:t>
            </a:r>
            <a:endParaRPr/>
          </a:p>
          <a:p>
            <a:pPr indent="-342900" lvl="0" marL="342900" rtl="0" algn="just">
              <a:spcBef>
                <a:spcPts val="1000"/>
              </a:spcBef>
              <a:spcAft>
                <a:spcPts val="0"/>
              </a:spcAft>
              <a:buSzPts val="1920"/>
              <a:buChar char="►"/>
            </a:pPr>
            <a:r>
              <a:rPr lang="en-US" sz="2400"/>
              <a:t>The first actual parameter is bound to the first formal parameter and so forth. Such parameters are called </a:t>
            </a:r>
            <a:r>
              <a:rPr b="1" lang="en-US" sz="2400"/>
              <a:t>positional parameters</a:t>
            </a:r>
            <a:r>
              <a:rPr lang="en-US" sz="2400"/>
              <a:t>. </a:t>
            </a:r>
            <a:endParaRPr/>
          </a:p>
          <a:p>
            <a:pPr indent="-342900" lvl="0" marL="342900" rtl="0" algn="just">
              <a:spcBef>
                <a:spcPts val="1000"/>
              </a:spcBef>
              <a:spcAft>
                <a:spcPts val="0"/>
              </a:spcAft>
              <a:buSzPts val="1920"/>
              <a:buChar char="►"/>
            </a:pPr>
            <a:r>
              <a:rPr lang="en-US" sz="2400"/>
              <a:t>This is an </a:t>
            </a:r>
            <a:r>
              <a:rPr b="1" lang="en-US" sz="2400"/>
              <a:t>effective and safe method </a:t>
            </a:r>
            <a:r>
              <a:rPr lang="en-US" sz="2400"/>
              <a:t>of relating actual parameters to their corresponding formal parameters, </a:t>
            </a:r>
            <a:r>
              <a:rPr b="1" lang="en-US" sz="2400"/>
              <a:t>as long as the parameter lists are relatively short.</a:t>
            </a:r>
            <a:endParaRPr b="1" sz="2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idx="1" type="body"/>
          </p:nvPr>
        </p:nvSpPr>
        <p:spPr>
          <a:xfrm>
            <a:off x="677334" y="272143"/>
            <a:ext cx="8596668" cy="5769219"/>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When parameter lists are long, it is easy for a programmer to make mistakes in the order of actual parameters in the list. </a:t>
            </a:r>
            <a:endParaRPr/>
          </a:p>
          <a:p>
            <a:pPr indent="-342900" lvl="0" marL="342900" rtl="0" algn="just">
              <a:spcBef>
                <a:spcPts val="1000"/>
              </a:spcBef>
              <a:spcAft>
                <a:spcPts val="0"/>
              </a:spcAft>
              <a:buSzPts val="1920"/>
              <a:buChar char="►"/>
            </a:pPr>
            <a:r>
              <a:rPr lang="en-US" sz="2400"/>
              <a:t>One solution to this problem is to provide </a:t>
            </a:r>
            <a:r>
              <a:rPr b="1" lang="en-US" sz="2400"/>
              <a:t>keyword parameters</a:t>
            </a:r>
            <a:r>
              <a:rPr lang="en-US" sz="2400"/>
              <a:t>, in which </a:t>
            </a:r>
            <a:r>
              <a:rPr b="1" lang="en-US" sz="2400"/>
              <a:t>the name of the formal parameter to which an actual parameter is to be bound is specified with the actual parameter in a call. </a:t>
            </a:r>
            <a:endParaRPr/>
          </a:p>
          <a:p>
            <a:pPr indent="-342900" lvl="0" marL="342900" rtl="0" algn="just">
              <a:spcBef>
                <a:spcPts val="1000"/>
              </a:spcBef>
              <a:spcAft>
                <a:spcPts val="0"/>
              </a:spcAft>
              <a:buSzPts val="1920"/>
              <a:buChar char="►"/>
            </a:pPr>
            <a:r>
              <a:rPr lang="en-US" sz="2400"/>
              <a:t>The advantage of keyword parameters is that </a:t>
            </a:r>
            <a:r>
              <a:rPr b="1" lang="en-US" sz="2400"/>
              <a:t>they can appear in any order in the actual parameter list.</a:t>
            </a:r>
            <a:r>
              <a:rPr lang="en-US" sz="2400"/>
              <a:t> </a:t>
            </a:r>
            <a:endParaRPr/>
          </a:p>
          <a:p>
            <a:pPr indent="-342900" lvl="0" marL="342900" rtl="0" algn="just">
              <a:spcBef>
                <a:spcPts val="1000"/>
              </a:spcBef>
              <a:spcAft>
                <a:spcPts val="0"/>
              </a:spcAft>
              <a:buSzPts val="1920"/>
              <a:buChar char="►"/>
            </a:pPr>
            <a:r>
              <a:rPr lang="en-US" sz="2400"/>
              <a:t>Python functions can be called using this technique.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5"/>
          <p:cNvSpPr txBox="1"/>
          <p:nvPr>
            <p:ph type="title"/>
          </p:nvPr>
        </p:nvSpPr>
        <p:spPr>
          <a:xfrm>
            <a:off x="677334" y="389681"/>
            <a:ext cx="8596668" cy="536294"/>
          </a:xfrm>
          <a:prstGeom prst="rect">
            <a:avLst/>
          </a:prstGeom>
          <a:noFill/>
          <a:ln>
            <a:noFill/>
          </a:ln>
        </p:spPr>
        <p:txBody>
          <a:bodyPr anchorCtr="0" anchor="t" bIns="45700" lIns="91425" spcFirstLastPara="1" rIns="91425" wrap="square" tIns="45700">
            <a:normAutofit fontScale="90000"/>
          </a:bodyPr>
          <a:lstStyle/>
          <a:p>
            <a:pPr indent="0" lvl="0" marL="0" rtl="0" algn="l">
              <a:spcBef>
                <a:spcPts val="0"/>
              </a:spcBef>
              <a:spcAft>
                <a:spcPts val="0"/>
              </a:spcAft>
              <a:buClr>
                <a:schemeClr val="accent1"/>
              </a:buClr>
              <a:buSzPct val="100000"/>
              <a:buFont typeface="Trebuchet MS"/>
              <a:buNone/>
            </a:pPr>
            <a:r>
              <a:rPr lang="en-US"/>
              <a:t>Clause Form</a:t>
            </a:r>
            <a:endParaRPr/>
          </a:p>
        </p:txBody>
      </p:sp>
      <p:sp>
        <p:nvSpPr>
          <p:cNvPr id="167" name="Google Shape;167;p5"/>
          <p:cNvSpPr txBox="1"/>
          <p:nvPr>
            <p:ph idx="1" type="body"/>
          </p:nvPr>
        </p:nvSpPr>
        <p:spPr>
          <a:xfrm>
            <a:off x="677334" y="1064871"/>
            <a:ext cx="9554686" cy="497649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600"/>
              <a:buChar char="►"/>
            </a:pPr>
            <a:r>
              <a:rPr lang="en-US" sz="2000"/>
              <a:t>The then and else clauses either appear as single statements or compound statements. </a:t>
            </a:r>
            <a:endParaRPr/>
          </a:p>
          <a:p>
            <a:pPr indent="-342900" lvl="0" marL="342900" rtl="0" algn="just">
              <a:spcBef>
                <a:spcPts val="1000"/>
              </a:spcBef>
              <a:spcAft>
                <a:spcPts val="0"/>
              </a:spcAft>
              <a:buSzPts val="1600"/>
              <a:buChar char="►"/>
            </a:pPr>
            <a:r>
              <a:rPr lang="en-US" sz="2000"/>
              <a:t>C-based languages use braces to form compound statements. </a:t>
            </a:r>
            <a:endParaRPr/>
          </a:p>
          <a:p>
            <a:pPr indent="-342900" lvl="0" marL="342900" rtl="0" algn="just">
              <a:spcBef>
                <a:spcPts val="1000"/>
              </a:spcBef>
              <a:spcAft>
                <a:spcPts val="0"/>
              </a:spcAft>
              <a:buSzPts val="1600"/>
              <a:buChar char="►"/>
            </a:pPr>
            <a:r>
              <a:rPr lang="en-US" sz="2000"/>
              <a:t>In Ada, the last clause in a selection construct is terminated with end and if.  </a:t>
            </a:r>
            <a:endParaRPr/>
          </a:p>
          <a:p>
            <a:pPr indent="-342900" lvl="0" marL="342900" rtl="0" algn="just">
              <a:spcBef>
                <a:spcPts val="1000"/>
              </a:spcBef>
              <a:spcAft>
                <a:spcPts val="0"/>
              </a:spcAft>
              <a:buSzPts val="1600"/>
              <a:buChar char="►"/>
            </a:pPr>
            <a:r>
              <a:rPr lang="en-US" sz="2000"/>
              <a:t>One exception is Perl, in which all then and else clauses must be compound statements, even if they contain single statements. </a:t>
            </a:r>
            <a:endParaRPr/>
          </a:p>
          <a:p>
            <a:pPr indent="-342900" lvl="0" marL="342900" rtl="0" algn="just">
              <a:spcBef>
                <a:spcPts val="1000"/>
              </a:spcBef>
              <a:spcAft>
                <a:spcPts val="0"/>
              </a:spcAft>
              <a:buSzPts val="1600"/>
              <a:buChar char="►"/>
            </a:pPr>
            <a:r>
              <a:rPr b="1" lang="en-US" sz="2000"/>
              <a:t>Fortan</a:t>
            </a:r>
            <a:r>
              <a:rPr lang="en-US" sz="2000"/>
              <a:t> includes a </a:t>
            </a:r>
            <a:r>
              <a:rPr b="1" lang="en-US" sz="2000"/>
              <a:t>three-way selector </a:t>
            </a:r>
            <a:r>
              <a:rPr lang="en-US" sz="2000"/>
              <a:t>named the arithmetic IF that uses an arithmetic expression for control. </a:t>
            </a:r>
            <a:endParaRPr/>
          </a:p>
          <a:p>
            <a:pPr indent="-342900" lvl="0" marL="342900" rtl="0" algn="just">
              <a:spcBef>
                <a:spcPts val="1000"/>
              </a:spcBef>
              <a:spcAft>
                <a:spcPts val="0"/>
              </a:spcAft>
              <a:buSzPts val="1600"/>
              <a:buChar char="►"/>
            </a:pPr>
            <a:r>
              <a:rPr lang="en-US" sz="2000"/>
              <a:t>It causes control to go to one of three different labeled statements, depending on </a:t>
            </a:r>
            <a:r>
              <a:rPr b="1" lang="en-US" sz="2000"/>
              <a:t>whether the value of its control expression is negative, zero, or greater than zero. </a:t>
            </a:r>
            <a:endParaRPr/>
          </a:p>
          <a:p>
            <a:pPr indent="-342900" lvl="0" marL="342900" rtl="0" algn="just">
              <a:spcBef>
                <a:spcPts val="1000"/>
              </a:spcBef>
              <a:spcAft>
                <a:spcPts val="0"/>
              </a:spcAft>
              <a:buSzPts val="1600"/>
              <a:buChar char="►"/>
            </a:pPr>
            <a:r>
              <a:rPr lang="en-US" sz="2000"/>
              <a:t>This statement is on the obsolescent feature list of Fortran 95.</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0"/>
          <p:cNvSpPr txBox="1"/>
          <p:nvPr>
            <p:ph idx="1" type="body"/>
          </p:nvPr>
        </p:nvSpPr>
        <p:spPr>
          <a:xfrm>
            <a:off x="696686" y="348342"/>
            <a:ext cx="9133113" cy="5747449"/>
          </a:xfrm>
          <a:prstGeom prst="rect">
            <a:avLst/>
          </a:prstGeom>
          <a:noFill/>
          <a:ln>
            <a:noFill/>
          </a:ln>
        </p:spPr>
        <p:txBody>
          <a:bodyPr anchorCtr="0" anchor="t" bIns="45700" lIns="91425" spcFirstLastPara="1" rIns="91425" wrap="square" tIns="45700">
            <a:normAutofit fontScale="92500" lnSpcReduction="20000"/>
          </a:bodyPr>
          <a:lstStyle/>
          <a:p>
            <a:pPr indent="-342900" lvl="0" marL="342900" rtl="0" algn="just">
              <a:lnSpc>
                <a:spcPct val="150000"/>
              </a:lnSpc>
              <a:spcBef>
                <a:spcPts val="0"/>
              </a:spcBef>
              <a:spcAft>
                <a:spcPts val="0"/>
              </a:spcAft>
              <a:buSzPct val="80000"/>
              <a:buChar char="►"/>
            </a:pPr>
            <a:r>
              <a:rPr lang="en-US" sz="2400"/>
              <a:t>Python functions can be called using this keyword parameters technique, as in </a:t>
            </a:r>
            <a:endParaRPr/>
          </a:p>
          <a:p>
            <a:pPr indent="-342900" lvl="0" marL="342900" rtl="0" algn="just">
              <a:lnSpc>
                <a:spcPct val="150000"/>
              </a:lnSpc>
              <a:spcBef>
                <a:spcPts val="1000"/>
              </a:spcBef>
              <a:spcAft>
                <a:spcPts val="0"/>
              </a:spcAft>
              <a:buSzPct val="80000"/>
              <a:buChar char="►"/>
            </a:pPr>
            <a:r>
              <a:rPr b="1" lang="en-US" sz="2400"/>
              <a:t>sumer (length = my_length, list = my_array, sum = my_sum) </a:t>
            </a:r>
            <a:endParaRPr/>
          </a:p>
          <a:p>
            <a:pPr indent="-342900" lvl="0" marL="342900" rtl="0" algn="just">
              <a:lnSpc>
                <a:spcPct val="150000"/>
              </a:lnSpc>
              <a:spcBef>
                <a:spcPts val="1000"/>
              </a:spcBef>
              <a:spcAft>
                <a:spcPts val="0"/>
              </a:spcAft>
              <a:buSzPct val="80000"/>
              <a:buChar char="►"/>
            </a:pPr>
            <a:r>
              <a:rPr lang="en-US" sz="2400"/>
              <a:t>where the definition of sumer has the formal parameters length, list, and sum. </a:t>
            </a:r>
            <a:endParaRPr/>
          </a:p>
          <a:p>
            <a:pPr indent="-342900" lvl="0" marL="342900" rtl="0" algn="just">
              <a:lnSpc>
                <a:spcPct val="150000"/>
              </a:lnSpc>
              <a:spcBef>
                <a:spcPts val="1000"/>
              </a:spcBef>
              <a:spcAft>
                <a:spcPts val="0"/>
              </a:spcAft>
              <a:buSzPct val="80000"/>
              <a:buChar char="►"/>
            </a:pPr>
            <a:r>
              <a:rPr lang="en-US" sz="2400"/>
              <a:t>The </a:t>
            </a:r>
            <a:r>
              <a:rPr b="1" lang="en-US" sz="2400"/>
              <a:t>disadvantage</a:t>
            </a:r>
            <a:r>
              <a:rPr lang="en-US" sz="2400"/>
              <a:t> to keyword parameters is that the </a:t>
            </a:r>
            <a:r>
              <a:rPr b="1" lang="en-US" sz="2400"/>
              <a:t>user of the subprogram must know the names of formal parameters. </a:t>
            </a:r>
            <a:endParaRPr/>
          </a:p>
          <a:p>
            <a:pPr indent="-342900" lvl="0" marL="342900" rtl="0" algn="just">
              <a:lnSpc>
                <a:spcPct val="150000"/>
              </a:lnSpc>
              <a:spcBef>
                <a:spcPts val="1000"/>
              </a:spcBef>
              <a:spcAft>
                <a:spcPts val="0"/>
              </a:spcAft>
              <a:buSzPct val="80000"/>
              <a:buChar char="►"/>
            </a:pPr>
            <a:r>
              <a:rPr lang="en-US" sz="2400"/>
              <a:t>In addition to keyword parameters, Ada, Fortran 95+ and Python allow positional parameters. </a:t>
            </a:r>
            <a:endParaRPr/>
          </a:p>
          <a:p>
            <a:pPr indent="-342900" lvl="0" marL="342900" rtl="0" algn="just">
              <a:lnSpc>
                <a:spcPct val="150000"/>
              </a:lnSpc>
              <a:spcBef>
                <a:spcPts val="1000"/>
              </a:spcBef>
              <a:spcAft>
                <a:spcPts val="0"/>
              </a:spcAft>
              <a:buSzPct val="80000"/>
              <a:buChar char="►"/>
            </a:pPr>
            <a:r>
              <a:rPr b="1" lang="en-US" sz="2400"/>
              <a:t>Keyword and positional parameters can be mixed in a call</a:t>
            </a:r>
            <a:r>
              <a:rPr lang="en-US" sz="2400"/>
              <a:t>, as in </a:t>
            </a:r>
            <a:r>
              <a:rPr b="1" lang="en-US" sz="2400"/>
              <a:t>sumer(my_length, sum = my_sum, list = my_array)</a:t>
            </a:r>
            <a:endParaRPr b="1" sz="24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idx="1" type="body"/>
          </p:nvPr>
        </p:nvSpPr>
        <p:spPr>
          <a:xfrm>
            <a:off x="677334" y="653143"/>
            <a:ext cx="8596668" cy="5388219"/>
          </a:xfrm>
          <a:prstGeom prst="rect">
            <a:avLst/>
          </a:prstGeom>
          <a:noFill/>
          <a:ln>
            <a:noFill/>
          </a:ln>
        </p:spPr>
        <p:txBody>
          <a:bodyPr anchorCtr="0" anchor="t" bIns="45700" lIns="91425" spcFirstLastPara="1" rIns="91425" wrap="square" tIns="45700">
            <a:normAutofit/>
          </a:bodyPr>
          <a:lstStyle/>
          <a:p>
            <a:pPr indent="-342900" lvl="0" marL="342900" rtl="0" algn="just">
              <a:lnSpc>
                <a:spcPct val="150000"/>
              </a:lnSpc>
              <a:spcBef>
                <a:spcPts val="0"/>
              </a:spcBef>
              <a:spcAft>
                <a:spcPts val="0"/>
              </a:spcAft>
              <a:buSzPts val="1920"/>
              <a:buChar char="►"/>
            </a:pPr>
            <a:r>
              <a:rPr lang="en-US" sz="2400"/>
              <a:t>The only restriction with this approach is that after a keyword parameter appears in the list, all remaining parameters must be keyworded. </a:t>
            </a:r>
            <a:endParaRPr/>
          </a:p>
          <a:p>
            <a:pPr indent="-342900" lvl="0" marL="342900" rtl="0" algn="just">
              <a:lnSpc>
                <a:spcPct val="150000"/>
              </a:lnSpc>
              <a:spcBef>
                <a:spcPts val="1000"/>
              </a:spcBef>
              <a:spcAft>
                <a:spcPts val="0"/>
              </a:spcAft>
              <a:buSzPts val="1920"/>
              <a:buChar char="►"/>
            </a:pPr>
            <a:r>
              <a:rPr lang="en-US" sz="2400"/>
              <a:t>This restriction is necessary because a position may no longer be well defined after a keyword parameter has appeared.</a:t>
            </a:r>
            <a:endParaRPr sz="24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2"/>
          <p:cNvSpPr txBox="1"/>
          <p:nvPr>
            <p:ph idx="1" type="body"/>
          </p:nvPr>
        </p:nvSpPr>
        <p:spPr>
          <a:xfrm>
            <a:off x="677334" y="696687"/>
            <a:ext cx="8596668" cy="5344676"/>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spcBef>
                <a:spcPts val="0"/>
              </a:spcBef>
              <a:spcAft>
                <a:spcPts val="0"/>
              </a:spcAft>
              <a:buSzPct val="80000"/>
              <a:buNone/>
            </a:pPr>
            <a:r>
              <a:rPr b="1" lang="en-US" sz="2800"/>
              <a:t>Find out difference between a procedure and a function</a:t>
            </a:r>
            <a:endParaRPr/>
          </a:p>
          <a:p>
            <a:pPr indent="-342900" lvl="0" marL="342900" rtl="0" algn="just">
              <a:spcBef>
                <a:spcPts val="1000"/>
              </a:spcBef>
              <a:spcAft>
                <a:spcPts val="0"/>
              </a:spcAft>
              <a:buSzPct val="80000"/>
              <a:buChar char="►"/>
            </a:pPr>
            <a:r>
              <a:rPr lang="en-US" sz="2800">
                <a:latin typeface="Calibri"/>
                <a:ea typeface="Calibri"/>
                <a:cs typeface="Calibri"/>
                <a:sym typeface="Calibri"/>
              </a:rPr>
              <a:t>There are two distinct categories of subprograms—procedures and functions</a:t>
            </a:r>
            <a:endParaRPr/>
          </a:p>
          <a:p>
            <a:pPr indent="-342900" lvl="0" marL="342900" rtl="0" algn="just">
              <a:spcBef>
                <a:spcPts val="1000"/>
              </a:spcBef>
              <a:spcAft>
                <a:spcPts val="0"/>
              </a:spcAft>
              <a:buSzPct val="80000"/>
              <a:buChar char="►"/>
            </a:pPr>
            <a:r>
              <a:rPr lang="en-US" sz="2800">
                <a:latin typeface="Calibri"/>
                <a:ea typeface="Calibri"/>
                <a:cs typeface="Calibri"/>
                <a:sym typeface="Calibri"/>
              </a:rPr>
              <a:t>Both of which can be viewed as approaches to extending the language. </a:t>
            </a:r>
            <a:endParaRPr/>
          </a:p>
          <a:p>
            <a:pPr indent="-342900" lvl="0" marL="342900" rtl="0" algn="just">
              <a:spcBef>
                <a:spcPts val="1000"/>
              </a:spcBef>
              <a:spcAft>
                <a:spcPts val="0"/>
              </a:spcAft>
              <a:buSzPct val="80000"/>
              <a:buChar char="►"/>
            </a:pPr>
            <a:r>
              <a:rPr lang="en-US" sz="2800">
                <a:latin typeface="Calibri"/>
                <a:ea typeface="Calibri"/>
                <a:cs typeface="Calibri"/>
                <a:sym typeface="Calibri"/>
              </a:rPr>
              <a:t>All subprograms are collections of statements that define parameterized computations. </a:t>
            </a:r>
            <a:endParaRPr/>
          </a:p>
          <a:p>
            <a:pPr indent="-342900" lvl="0" marL="342900" rtl="0" algn="just">
              <a:spcBef>
                <a:spcPts val="1000"/>
              </a:spcBef>
              <a:spcAft>
                <a:spcPts val="0"/>
              </a:spcAft>
              <a:buSzPct val="80000"/>
              <a:buChar char="►"/>
            </a:pPr>
            <a:r>
              <a:rPr b="1" lang="en-US" sz="2800">
                <a:latin typeface="Calibri"/>
                <a:ea typeface="Calibri"/>
                <a:cs typeface="Calibri"/>
                <a:sym typeface="Calibri"/>
              </a:rPr>
              <a:t>Functions return values and procedures do not. </a:t>
            </a:r>
            <a:endParaRPr/>
          </a:p>
          <a:p>
            <a:pPr indent="-342900" lvl="0" marL="342900" rtl="0" algn="just">
              <a:spcBef>
                <a:spcPts val="1000"/>
              </a:spcBef>
              <a:spcAft>
                <a:spcPts val="0"/>
              </a:spcAft>
              <a:buSzPct val="80000"/>
              <a:buChar char="►"/>
            </a:pPr>
            <a:r>
              <a:rPr lang="en-US" sz="2800">
                <a:latin typeface="Calibri"/>
                <a:ea typeface="Calibri"/>
                <a:cs typeface="Calibri"/>
                <a:sym typeface="Calibri"/>
              </a:rPr>
              <a:t>In most languages that do not include procedures as a separate form of subprogram, functions can be defined not to return values and they can be used as procedures.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ph idx="1" type="body"/>
          </p:nvPr>
        </p:nvSpPr>
        <p:spPr>
          <a:xfrm>
            <a:off x="677334" y="511629"/>
            <a:ext cx="8596668" cy="552973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lang="en-US" sz="2800">
                <a:latin typeface="Calibri"/>
                <a:ea typeface="Calibri"/>
                <a:cs typeface="Calibri"/>
                <a:sym typeface="Calibri"/>
              </a:rPr>
              <a:t>The computations of a procedure are enacted by single call statements.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In effect, procedures define new statements.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For example, if a particular language does not have a sort statement, a user can build a procedure to sort arrays of data and use a call to that procedure in place of the unavailable sort statement.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In Ada, procedures are called just that; in Fortran, they are called subroutines.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Most other languages do not support procedures.</a:t>
            </a:r>
            <a:endParaRPr b="1" sz="2800">
              <a:latin typeface="Calibri"/>
              <a:ea typeface="Calibri"/>
              <a:cs typeface="Calibri"/>
              <a:sym typeface="Calibri"/>
            </a:endParaRPr>
          </a:p>
          <a:p>
            <a:pPr indent="-251459" lvl="0" marL="342900" rtl="0" algn="l">
              <a:spcBef>
                <a:spcPts val="1000"/>
              </a:spcBef>
              <a:spcAft>
                <a:spcPts val="0"/>
              </a:spcAft>
              <a:buSzPts val="144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4"/>
          <p:cNvPicPr preferRelativeResize="0"/>
          <p:nvPr>
            <p:ph idx="1" type="body"/>
          </p:nvPr>
        </p:nvPicPr>
        <p:blipFill rotWithShape="1">
          <a:blip r:embed="rId3">
            <a:alphaModFix/>
          </a:blip>
          <a:srcRect b="0" l="0" r="0" t="0"/>
          <a:stretch/>
        </p:blipFill>
        <p:spPr>
          <a:xfrm>
            <a:off x="1158101" y="609600"/>
            <a:ext cx="7016420" cy="5010384"/>
          </a:xfrm>
          <a:prstGeom prst="rect">
            <a:avLst/>
          </a:prstGeom>
          <a:noFill/>
          <a:ln>
            <a:noFill/>
          </a:ln>
        </p:spPr>
      </p:pic>
      <p:pic>
        <p:nvPicPr>
          <p:cNvPr id="432" name="Google Shape;432;p54"/>
          <p:cNvPicPr preferRelativeResize="0"/>
          <p:nvPr/>
        </p:nvPicPr>
        <p:blipFill rotWithShape="1">
          <a:blip r:embed="rId4">
            <a:alphaModFix/>
          </a:blip>
          <a:srcRect b="0" l="0" r="0" t="0"/>
          <a:stretch/>
        </p:blipFill>
        <p:spPr>
          <a:xfrm>
            <a:off x="1295990" y="5655199"/>
            <a:ext cx="5829300" cy="6191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55"/>
          <p:cNvPicPr preferRelativeResize="0"/>
          <p:nvPr>
            <p:ph idx="1" type="body"/>
          </p:nvPr>
        </p:nvPicPr>
        <p:blipFill rotWithShape="1">
          <a:blip r:embed="rId3">
            <a:alphaModFix/>
          </a:blip>
          <a:srcRect b="0" l="0" r="0" t="0"/>
          <a:stretch/>
        </p:blipFill>
        <p:spPr>
          <a:xfrm>
            <a:off x="315687" y="602343"/>
            <a:ext cx="9982200" cy="292485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6"/>
          <p:cNvSpPr txBox="1"/>
          <p:nvPr>
            <p:ph type="title"/>
          </p:nvPr>
        </p:nvSpPr>
        <p:spPr>
          <a:xfrm>
            <a:off x="677334" y="609600"/>
            <a:ext cx="8596668" cy="762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Local Referencing Environment</a:t>
            </a:r>
            <a:endParaRPr/>
          </a:p>
        </p:txBody>
      </p:sp>
      <p:sp>
        <p:nvSpPr>
          <p:cNvPr id="443" name="Google Shape;443;p56"/>
          <p:cNvSpPr txBox="1"/>
          <p:nvPr>
            <p:ph idx="1" type="body"/>
          </p:nvPr>
        </p:nvSpPr>
        <p:spPr>
          <a:xfrm>
            <a:off x="677333" y="1480457"/>
            <a:ext cx="8779183" cy="5012940"/>
          </a:xfrm>
          <a:prstGeom prst="rect">
            <a:avLst/>
          </a:prstGeom>
          <a:noFill/>
          <a:ln>
            <a:noFill/>
          </a:ln>
        </p:spPr>
        <p:txBody>
          <a:bodyPr anchorCtr="0" anchor="t" bIns="45700" lIns="91425" spcFirstLastPara="1" rIns="91425" wrap="square" tIns="45700">
            <a:normAutofit fontScale="92500"/>
          </a:bodyPr>
          <a:lstStyle/>
          <a:p>
            <a:pPr indent="-342900" lvl="0" marL="342900" rtl="0" algn="just">
              <a:spcBef>
                <a:spcPts val="0"/>
              </a:spcBef>
              <a:spcAft>
                <a:spcPts val="0"/>
              </a:spcAft>
              <a:buSzPct val="80000"/>
              <a:buChar char="►"/>
            </a:pPr>
            <a:r>
              <a:rPr lang="en-US" sz="2800"/>
              <a:t>Subprograms can define their own variables, thereby defining local referencing environments. </a:t>
            </a:r>
            <a:endParaRPr/>
          </a:p>
          <a:p>
            <a:pPr indent="-342900" lvl="0" marL="342900" rtl="0" algn="just">
              <a:spcBef>
                <a:spcPts val="1000"/>
              </a:spcBef>
              <a:spcAft>
                <a:spcPts val="0"/>
              </a:spcAft>
              <a:buSzPct val="80000"/>
              <a:buChar char="►"/>
            </a:pPr>
            <a:r>
              <a:rPr lang="en-US" sz="2800"/>
              <a:t>Variables that are defined inside subprograms are called local variables, because their scope is usually the body of the subprogram in which they are defined</a:t>
            </a:r>
            <a:endParaRPr/>
          </a:p>
          <a:p>
            <a:pPr indent="-342900" lvl="0" marL="342900" rtl="0" algn="just">
              <a:spcBef>
                <a:spcPts val="1000"/>
              </a:spcBef>
              <a:spcAft>
                <a:spcPts val="0"/>
              </a:spcAft>
              <a:buSzPct val="80000"/>
              <a:buChar char="►"/>
            </a:pPr>
            <a:r>
              <a:rPr b="1" lang="en-US" sz="2800"/>
              <a:t>Local variables can be either static or stack dynamic.</a:t>
            </a:r>
            <a:endParaRPr/>
          </a:p>
          <a:p>
            <a:pPr indent="-342900" lvl="0" marL="342900" rtl="0" algn="just">
              <a:spcBef>
                <a:spcPts val="1000"/>
              </a:spcBef>
              <a:spcAft>
                <a:spcPts val="0"/>
              </a:spcAft>
              <a:buSzPct val="80000"/>
              <a:buChar char="►"/>
            </a:pPr>
            <a:r>
              <a:rPr lang="en-US" sz="2800"/>
              <a:t>If local variables are </a:t>
            </a:r>
            <a:r>
              <a:rPr b="1" lang="en-US" sz="2800"/>
              <a:t>stack dynamic</a:t>
            </a:r>
            <a:r>
              <a:rPr lang="en-US" sz="2800"/>
              <a:t>, they are bound to storage when the subprogram begins execution and are unbound from storage when that execution terminates</a:t>
            </a:r>
            <a:endParaRPr sz="2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57"/>
          <p:cNvPicPr preferRelativeResize="0"/>
          <p:nvPr>
            <p:ph idx="1" type="body"/>
          </p:nvPr>
        </p:nvPicPr>
        <p:blipFill rotWithShape="1">
          <a:blip r:embed="rId3">
            <a:alphaModFix/>
          </a:blip>
          <a:srcRect b="0" l="0" r="0" t="0"/>
          <a:stretch/>
        </p:blipFill>
        <p:spPr>
          <a:xfrm>
            <a:off x="658086" y="564800"/>
            <a:ext cx="8973730" cy="551190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8"/>
          <p:cNvSpPr txBox="1"/>
          <p:nvPr>
            <p:ph idx="1" type="body"/>
          </p:nvPr>
        </p:nvSpPr>
        <p:spPr>
          <a:xfrm>
            <a:off x="1001425" y="763928"/>
            <a:ext cx="8596668" cy="554365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560"/>
              <a:buChar char="►"/>
            </a:pPr>
            <a:r>
              <a:rPr b="1" lang="en-US" sz="3200">
                <a:latin typeface="Calibri"/>
                <a:ea typeface="Calibri"/>
                <a:cs typeface="Calibri"/>
                <a:sym typeface="Calibri"/>
              </a:rPr>
              <a:t>Static variables are allocated space in the data segment</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pic>
        <p:nvPicPr>
          <p:cNvPr id="454" name="Google Shape;454;p58"/>
          <p:cNvPicPr preferRelativeResize="0"/>
          <p:nvPr/>
        </p:nvPicPr>
        <p:blipFill rotWithShape="1">
          <a:blip r:embed="rId3">
            <a:alphaModFix/>
          </a:blip>
          <a:srcRect b="0" l="0" r="0" t="0"/>
          <a:stretch/>
        </p:blipFill>
        <p:spPr>
          <a:xfrm>
            <a:off x="1150783" y="2313574"/>
            <a:ext cx="8795037" cy="296448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9"/>
          <p:cNvSpPr txBox="1"/>
          <p:nvPr>
            <p:ph type="title"/>
          </p:nvPr>
        </p:nvSpPr>
        <p:spPr>
          <a:xfrm>
            <a:off x="677334" y="609600"/>
            <a:ext cx="8596668" cy="75621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4000"/>
              <a:buFont typeface="Trebuchet MS"/>
              <a:buNone/>
            </a:pPr>
            <a:r>
              <a:rPr lang="en-US" sz="4000"/>
              <a:t>Parameter Passing Methods</a:t>
            </a:r>
            <a:endParaRPr sz="4000"/>
          </a:p>
        </p:txBody>
      </p:sp>
      <p:sp>
        <p:nvSpPr>
          <p:cNvPr id="460" name="Google Shape;460;p59"/>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2240"/>
              <a:buChar char="►"/>
            </a:pPr>
            <a:r>
              <a:rPr lang="en-US" sz="2800"/>
              <a:t>Semantic Models: in mode, out mode, inout mode </a:t>
            </a:r>
            <a:endParaRPr/>
          </a:p>
          <a:p>
            <a:pPr indent="-342900" lvl="0" marL="342900" rtl="0" algn="l">
              <a:spcBef>
                <a:spcPts val="1000"/>
              </a:spcBef>
              <a:spcAft>
                <a:spcPts val="0"/>
              </a:spcAft>
              <a:buSzPts val="2240"/>
              <a:buChar char="►"/>
            </a:pPr>
            <a:r>
              <a:rPr lang="en-US" sz="2800"/>
              <a:t>Conceptual Models of Transfer: </a:t>
            </a:r>
            <a:endParaRPr/>
          </a:p>
          <a:p>
            <a:pPr indent="-285750" lvl="1" marL="742950" rtl="0" algn="l">
              <a:spcBef>
                <a:spcPts val="1000"/>
              </a:spcBef>
              <a:spcAft>
                <a:spcPts val="0"/>
              </a:spcAft>
              <a:buSzPts val="2240"/>
              <a:buChar char="►"/>
            </a:pPr>
            <a:r>
              <a:rPr lang="en-US" sz="2800"/>
              <a:t>1. Physically move a value </a:t>
            </a:r>
            <a:endParaRPr/>
          </a:p>
          <a:p>
            <a:pPr indent="-285750" lvl="1" marL="742950" rtl="0" algn="l">
              <a:spcBef>
                <a:spcPts val="1000"/>
              </a:spcBef>
              <a:spcAft>
                <a:spcPts val="0"/>
              </a:spcAft>
              <a:buSzPts val="2240"/>
              <a:buChar char="►"/>
            </a:pPr>
            <a:r>
              <a:rPr lang="en-US" sz="2800"/>
              <a:t>2. Move an access path</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6"/>
          <p:cNvSpPr txBox="1"/>
          <p:nvPr>
            <p:ph idx="1" type="body"/>
          </p:nvPr>
        </p:nvSpPr>
        <p:spPr>
          <a:xfrm>
            <a:off x="677333" y="486137"/>
            <a:ext cx="10283891" cy="555522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Python uses </a:t>
            </a:r>
            <a:r>
              <a:rPr b="1" lang="en-US" sz="2400"/>
              <a:t>indentation</a:t>
            </a:r>
            <a:r>
              <a:rPr lang="en-US" sz="2400"/>
              <a:t> to specify compound statements. For example,</a:t>
            </a:r>
            <a:endParaRPr/>
          </a:p>
          <a:p>
            <a:pPr indent="-220980" lvl="0" marL="342900" rtl="0" algn="just">
              <a:spcBef>
                <a:spcPts val="1000"/>
              </a:spcBef>
              <a:spcAft>
                <a:spcPts val="0"/>
              </a:spcAft>
              <a:buSzPts val="1920"/>
              <a:buNone/>
            </a:pPr>
            <a:r>
              <a:t/>
            </a:r>
            <a:endParaRPr sz="2400"/>
          </a:p>
          <a:p>
            <a:pPr indent="0" lvl="0" marL="0" rtl="0" algn="just">
              <a:spcBef>
                <a:spcPts val="1000"/>
              </a:spcBef>
              <a:spcAft>
                <a:spcPts val="0"/>
              </a:spcAft>
              <a:buSzPts val="1920"/>
              <a:buNone/>
            </a:pPr>
            <a:r>
              <a:rPr lang="en-US" sz="2400"/>
              <a:t>	if x &gt; y :</a:t>
            </a:r>
            <a:endParaRPr/>
          </a:p>
          <a:p>
            <a:pPr indent="0" lvl="0" marL="0" rtl="0" algn="just">
              <a:spcBef>
                <a:spcPts val="1000"/>
              </a:spcBef>
              <a:spcAft>
                <a:spcPts val="0"/>
              </a:spcAft>
              <a:buSzPts val="1920"/>
              <a:buNone/>
            </a:pPr>
            <a:r>
              <a:rPr lang="en-US" sz="2400"/>
              <a:t> 		x = y</a:t>
            </a:r>
            <a:endParaRPr/>
          </a:p>
          <a:p>
            <a:pPr indent="0" lvl="0" marL="0" rtl="0" algn="just">
              <a:spcBef>
                <a:spcPts val="1000"/>
              </a:spcBef>
              <a:spcAft>
                <a:spcPts val="0"/>
              </a:spcAft>
              <a:buSzPts val="1920"/>
              <a:buNone/>
            </a:pPr>
            <a:r>
              <a:rPr lang="en-US" sz="2400"/>
              <a:t> 		print "case 1“</a:t>
            </a:r>
            <a:endParaRPr/>
          </a:p>
          <a:p>
            <a:pPr indent="0" lvl="0" marL="0" rtl="0" algn="just">
              <a:spcBef>
                <a:spcPts val="1000"/>
              </a:spcBef>
              <a:spcAft>
                <a:spcPts val="0"/>
              </a:spcAft>
              <a:buSzPts val="1920"/>
              <a:buNone/>
            </a:pPr>
            <a:r>
              <a:t/>
            </a:r>
            <a:endParaRPr sz="2400"/>
          </a:p>
          <a:p>
            <a:pPr indent="-342900" lvl="0" marL="342900" rtl="0" algn="just">
              <a:spcBef>
                <a:spcPts val="1000"/>
              </a:spcBef>
              <a:spcAft>
                <a:spcPts val="0"/>
              </a:spcAft>
              <a:buSzPts val="1920"/>
              <a:buChar char="►"/>
            </a:pPr>
            <a:r>
              <a:rPr lang="en-US" sz="2400"/>
              <a:t>All statements equally indented are included in the compound statement.</a:t>
            </a:r>
            <a:endParaRPr/>
          </a:p>
          <a:p>
            <a:pPr indent="-342900" lvl="0" marL="342900" rtl="0" algn="just">
              <a:spcBef>
                <a:spcPts val="1000"/>
              </a:spcBef>
              <a:spcAft>
                <a:spcPts val="0"/>
              </a:spcAft>
              <a:buSzPts val="1920"/>
              <a:buChar char="►"/>
            </a:pPr>
            <a:r>
              <a:rPr lang="en-US" sz="2400"/>
              <a:t>Notice that rather than </a:t>
            </a:r>
            <a:r>
              <a:rPr b="1" lang="en-US" sz="2400"/>
              <a:t>then</a:t>
            </a:r>
            <a:r>
              <a:rPr lang="en-US" sz="2400"/>
              <a:t>, a colon is used to introduce the then clause in Python</a:t>
            </a: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Semantics Models of Parameter Passing</a:t>
            </a:r>
            <a:endParaRPr/>
          </a:p>
        </p:txBody>
      </p:sp>
      <p:sp>
        <p:nvSpPr>
          <p:cNvPr id="466" name="Google Shape;466;p60"/>
          <p:cNvSpPr txBox="1"/>
          <p:nvPr>
            <p:ph idx="1" type="body"/>
          </p:nvPr>
        </p:nvSpPr>
        <p:spPr>
          <a:xfrm>
            <a:off x="677334" y="1632857"/>
            <a:ext cx="9228666" cy="4408505"/>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lang="en-US" sz="2800">
                <a:latin typeface="Calibri"/>
                <a:ea typeface="Calibri"/>
                <a:cs typeface="Calibri"/>
                <a:sym typeface="Calibri"/>
              </a:rPr>
              <a:t>Formal parameters are characterized by one of three distinct semantics models: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(1) They can receive data from the corresponding actual parameter  -&gt; </a:t>
            </a:r>
            <a:r>
              <a:rPr b="1" lang="en-US" sz="2800">
                <a:latin typeface="Calibri"/>
                <a:ea typeface="Calibri"/>
                <a:cs typeface="Calibri"/>
                <a:sym typeface="Calibri"/>
              </a:rPr>
              <a:t>in mode</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(2) they can transmit data to the actual parameter -&gt; </a:t>
            </a:r>
            <a:r>
              <a:rPr b="1" lang="en-US" sz="2800">
                <a:latin typeface="Calibri"/>
                <a:ea typeface="Calibri"/>
                <a:cs typeface="Calibri"/>
                <a:sym typeface="Calibri"/>
              </a:rPr>
              <a:t>out mode</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(3) they can do both -&gt; </a:t>
            </a:r>
            <a:r>
              <a:rPr b="1" lang="en-US" sz="2800">
                <a:latin typeface="Calibri"/>
                <a:ea typeface="Calibri"/>
                <a:cs typeface="Calibri"/>
                <a:sym typeface="Calibri"/>
              </a:rPr>
              <a:t>inout mode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61"/>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p>
            <a:pPr indent="-251459" lvl="0" marL="342900" rtl="0" algn="l">
              <a:spcBef>
                <a:spcPts val="0"/>
              </a:spcBef>
              <a:spcAft>
                <a:spcPts val="0"/>
              </a:spcAft>
              <a:buSzPts val="1440"/>
              <a:buNone/>
            </a:pPr>
            <a:r>
              <a:t/>
            </a:r>
            <a:endParaRPr/>
          </a:p>
        </p:txBody>
      </p:sp>
      <p:pic>
        <p:nvPicPr>
          <p:cNvPr id="472" name="Google Shape;472;p61"/>
          <p:cNvPicPr preferRelativeResize="0"/>
          <p:nvPr/>
        </p:nvPicPr>
        <p:blipFill rotWithShape="1">
          <a:blip r:embed="rId3">
            <a:alphaModFix/>
          </a:blip>
          <a:srcRect b="0" l="0" r="0" t="0"/>
          <a:stretch/>
        </p:blipFill>
        <p:spPr>
          <a:xfrm>
            <a:off x="6095992" y="0"/>
            <a:ext cx="15" cy="6858000"/>
          </a:xfrm>
          <a:prstGeom prst="rect">
            <a:avLst/>
          </a:prstGeom>
          <a:noFill/>
          <a:ln>
            <a:noFill/>
          </a:ln>
        </p:spPr>
      </p:pic>
      <p:pic>
        <p:nvPicPr>
          <p:cNvPr id="473" name="Google Shape;473;p61"/>
          <p:cNvPicPr preferRelativeResize="0"/>
          <p:nvPr/>
        </p:nvPicPr>
        <p:blipFill rotWithShape="1">
          <a:blip r:embed="rId4">
            <a:alphaModFix/>
          </a:blip>
          <a:srcRect b="0" l="0" r="0" t="0"/>
          <a:stretch/>
        </p:blipFill>
        <p:spPr>
          <a:xfrm>
            <a:off x="558627" y="495138"/>
            <a:ext cx="10642447" cy="530377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ph idx="1" type="body"/>
          </p:nvPr>
        </p:nvSpPr>
        <p:spPr>
          <a:xfrm>
            <a:off x="735957" y="794776"/>
            <a:ext cx="9931200" cy="388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240"/>
              <a:buNone/>
            </a:pPr>
            <a:r>
              <a:rPr b="1" lang="en-US" sz="2800"/>
              <a:t>Formal parameters </a:t>
            </a:r>
            <a:r>
              <a:rPr lang="en-US" sz="2800"/>
              <a:t>– Parameters in subroutine declaration</a:t>
            </a:r>
            <a:endParaRPr/>
          </a:p>
          <a:p>
            <a:pPr indent="0" lvl="0" marL="0" rtl="0" algn="l">
              <a:spcBef>
                <a:spcPts val="1000"/>
              </a:spcBef>
              <a:spcAft>
                <a:spcPts val="0"/>
              </a:spcAft>
              <a:buSzPts val="2240"/>
              <a:buNone/>
            </a:pPr>
            <a:r>
              <a:rPr b="1" lang="en-US" sz="2800"/>
              <a:t>Actual parameters</a:t>
            </a:r>
            <a:r>
              <a:rPr lang="en-US" sz="2800"/>
              <a:t>: Parameters in subroutine call</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3"/>
          <p:cNvSpPr txBox="1"/>
          <p:nvPr>
            <p:ph idx="1" type="body"/>
          </p:nvPr>
        </p:nvSpPr>
        <p:spPr>
          <a:xfrm>
            <a:off x="746782" y="1454533"/>
            <a:ext cx="8596668" cy="209889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SzPts val="4000"/>
              <a:buNone/>
            </a:pPr>
            <a:r>
              <a:t/>
            </a:r>
            <a:endParaRPr b="1" sz="5000">
              <a:solidFill>
                <a:srgbClr val="FF0000"/>
              </a:solidFill>
            </a:endParaRPr>
          </a:p>
          <a:p>
            <a:pPr indent="0" lvl="0" marL="0" rtl="0" algn="ctr">
              <a:spcBef>
                <a:spcPts val="1000"/>
              </a:spcBef>
              <a:spcAft>
                <a:spcPts val="0"/>
              </a:spcAft>
              <a:buSzPts val="4000"/>
              <a:buNone/>
            </a:pPr>
            <a:r>
              <a:rPr b="1" lang="en-US" sz="5000">
                <a:solidFill>
                  <a:srgbClr val="FF0000"/>
                </a:solidFill>
              </a:rPr>
              <a:t>Implementation Models</a:t>
            </a:r>
            <a:endParaRPr sz="5000">
              <a:solidFill>
                <a:srgbClr val="FF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4"/>
          <p:cNvSpPr txBox="1"/>
          <p:nvPr>
            <p:ph type="title"/>
          </p:nvPr>
        </p:nvSpPr>
        <p:spPr>
          <a:xfrm>
            <a:off x="677334" y="609600"/>
            <a:ext cx="8596668" cy="663615"/>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Trebuchet MS"/>
              <a:buNone/>
            </a:pPr>
            <a:r>
              <a:rPr lang="en-US" sz="4000"/>
              <a:t>Pass by value</a:t>
            </a:r>
            <a:endParaRPr sz="4000"/>
          </a:p>
        </p:txBody>
      </p:sp>
      <p:sp>
        <p:nvSpPr>
          <p:cNvPr id="489" name="Google Shape;489;p64"/>
          <p:cNvSpPr txBox="1"/>
          <p:nvPr>
            <p:ph idx="1" type="body"/>
          </p:nvPr>
        </p:nvSpPr>
        <p:spPr>
          <a:xfrm>
            <a:off x="486137" y="1435261"/>
            <a:ext cx="9387067" cy="4606101"/>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SzPts val="2240"/>
              <a:buChar char="►"/>
            </a:pPr>
            <a:r>
              <a:rPr b="1" lang="en-US" sz="2800"/>
              <a:t>Pass by value</a:t>
            </a:r>
            <a:endParaRPr/>
          </a:p>
          <a:p>
            <a:pPr indent="-342900" lvl="0" marL="342900" rtl="0" algn="just">
              <a:spcBef>
                <a:spcPts val="1000"/>
              </a:spcBef>
              <a:spcAft>
                <a:spcPts val="0"/>
              </a:spcAft>
              <a:buSzPts val="2240"/>
              <a:buChar char="►"/>
            </a:pPr>
            <a:r>
              <a:rPr lang="en-US" sz="2800"/>
              <a:t>When a parameter is </a:t>
            </a:r>
            <a:r>
              <a:rPr b="1" lang="en-US" sz="2800"/>
              <a:t>passedby value</a:t>
            </a:r>
            <a:r>
              <a:rPr lang="en-US" sz="2800"/>
              <a:t>, the value of the actual parameter is used to initialize the corresponding formal parameter, which then acts as a local variable in the subprogram, thus implementing </a:t>
            </a:r>
            <a:r>
              <a:rPr b="1" lang="en-US" sz="2800"/>
              <a:t>in-mode semantics</a:t>
            </a:r>
            <a:r>
              <a:rPr lang="en-US" sz="2800"/>
              <a:t>.</a:t>
            </a:r>
            <a:endParaRPr/>
          </a:p>
          <a:p>
            <a:pPr indent="-342900" lvl="0" marL="342900" rtl="0" algn="just">
              <a:spcBef>
                <a:spcPts val="1000"/>
              </a:spcBef>
              <a:spcAft>
                <a:spcPts val="0"/>
              </a:spcAft>
              <a:buSzPts val="2240"/>
              <a:buChar char="►"/>
            </a:pPr>
            <a:r>
              <a:rPr lang="en-US" sz="2800"/>
              <a:t>Pass-by-value is normally </a:t>
            </a:r>
            <a:r>
              <a:rPr b="1" lang="en-US" sz="2800"/>
              <a:t>implemented by copy</a:t>
            </a:r>
            <a:endParaRPr/>
          </a:p>
          <a:p>
            <a:pPr indent="-342900" lvl="0" marL="342900" rtl="0" algn="just">
              <a:spcBef>
                <a:spcPts val="1000"/>
              </a:spcBef>
              <a:spcAft>
                <a:spcPts val="0"/>
              </a:spcAft>
              <a:buSzPts val="2240"/>
              <a:buChar char="►"/>
            </a:pPr>
            <a:r>
              <a:rPr lang="en-US" sz="2800"/>
              <a:t>The main disadvantage of the pass-by-value method if copies are used is that </a:t>
            </a:r>
            <a:r>
              <a:rPr b="1" lang="en-US" sz="2800"/>
              <a:t>additional storage is required </a:t>
            </a:r>
            <a:r>
              <a:rPr lang="en-US" sz="2800"/>
              <a:t>for the formal parameter</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5"/>
          <p:cNvSpPr txBox="1"/>
          <p:nvPr>
            <p:ph type="title"/>
          </p:nvPr>
        </p:nvSpPr>
        <p:spPr>
          <a:xfrm>
            <a:off x="677334" y="609600"/>
            <a:ext cx="8596668" cy="78606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b="1" lang="en-US" sz="3600"/>
              <a:t>Pass by Reference</a:t>
            </a:r>
            <a:endParaRPr/>
          </a:p>
        </p:txBody>
      </p:sp>
      <p:sp>
        <p:nvSpPr>
          <p:cNvPr id="495" name="Google Shape;495;p65"/>
          <p:cNvSpPr txBox="1"/>
          <p:nvPr>
            <p:ph idx="1" type="body"/>
          </p:nvPr>
        </p:nvSpPr>
        <p:spPr>
          <a:xfrm>
            <a:off x="677334" y="1636295"/>
            <a:ext cx="8596668" cy="4405067"/>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SzPts val="1920"/>
              <a:buChar char="►"/>
            </a:pPr>
            <a:r>
              <a:rPr lang="en-US" sz="2400"/>
              <a:t>Pass-by-reference is a second implementation model for </a:t>
            </a:r>
            <a:r>
              <a:rPr b="1" lang="en-US" sz="2400"/>
              <a:t>inout-mode parameters</a:t>
            </a:r>
            <a:r>
              <a:rPr lang="en-US" sz="2400"/>
              <a:t>.  </a:t>
            </a:r>
            <a:endParaRPr/>
          </a:p>
          <a:p>
            <a:pPr indent="-342900" lvl="0" marL="342900" rtl="0" algn="just">
              <a:spcBef>
                <a:spcPts val="1000"/>
              </a:spcBef>
              <a:spcAft>
                <a:spcPts val="0"/>
              </a:spcAft>
              <a:buSzPts val="1920"/>
              <a:buChar char="►"/>
            </a:pPr>
            <a:r>
              <a:rPr lang="en-US" sz="2400"/>
              <a:t>Rather than copying data values back and forth, however, as in pass-byvalue-result, the pass-by-reference method </a:t>
            </a:r>
            <a:r>
              <a:rPr b="1" lang="en-US" sz="2400"/>
              <a:t>transmits an access path</a:t>
            </a:r>
            <a:r>
              <a:rPr lang="en-US" sz="2400"/>
              <a:t>, usually just an address, to the called subprogram</a:t>
            </a:r>
            <a:endParaRPr/>
          </a:p>
          <a:p>
            <a:pPr indent="-342900" lvl="0" marL="342900" rtl="0" algn="just">
              <a:spcBef>
                <a:spcPts val="1000"/>
              </a:spcBef>
              <a:spcAft>
                <a:spcPts val="0"/>
              </a:spcAft>
              <a:buSzPts val="1920"/>
              <a:buChar char="►"/>
            </a:pPr>
            <a:r>
              <a:rPr lang="en-US" sz="2400"/>
              <a:t>The advantage of pass-by-reference is that the passing process itself is efficient, in terms of both time and space. </a:t>
            </a:r>
            <a:endParaRPr/>
          </a:p>
          <a:p>
            <a:pPr indent="-342900" lvl="0" marL="342900" rtl="0" algn="just">
              <a:spcBef>
                <a:spcPts val="1000"/>
              </a:spcBef>
              <a:spcAft>
                <a:spcPts val="0"/>
              </a:spcAft>
              <a:buSzPts val="1920"/>
              <a:buChar char="►"/>
            </a:pPr>
            <a:r>
              <a:rPr lang="en-US" sz="2400"/>
              <a:t>Duplicate space is not required, nor is any copying required.</a:t>
            </a:r>
            <a:endParaRPr sz="2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6"/>
          <p:cNvSpPr txBox="1"/>
          <p:nvPr>
            <p:ph type="title"/>
          </p:nvPr>
        </p:nvSpPr>
        <p:spPr>
          <a:xfrm>
            <a:off x="677334" y="272144"/>
            <a:ext cx="8596668" cy="544494"/>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Trebuchet MS"/>
              <a:buNone/>
            </a:pPr>
            <a:r>
              <a:rPr lang="en-US"/>
              <a:t>Pass-by-Result</a:t>
            </a:r>
            <a:endParaRPr/>
          </a:p>
        </p:txBody>
      </p:sp>
      <p:sp>
        <p:nvSpPr>
          <p:cNvPr id="501" name="Google Shape;501;p66"/>
          <p:cNvSpPr txBox="1"/>
          <p:nvPr>
            <p:ph idx="1" type="body"/>
          </p:nvPr>
        </p:nvSpPr>
        <p:spPr>
          <a:xfrm>
            <a:off x="677334" y="925287"/>
            <a:ext cx="8858552" cy="5519056"/>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spcBef>
                <a:spcPts val="0"/>
              </a:spcBef>
              <a:spcAft>
                <a:spcPts val="0"/>
              </a:spcAft>
              <a:buSzPct val="80000"/>
              <a:buChar char="►"/>
            </a:pPr>
            <a:r>
              <a:rPr lang="en-US" sz="2400"/>
              <a:t>Pass-by-result is an implementation model for </a:t>
            </a:r>
            <a:r>
              <a:rPr b="1" lang="en-US" sz="2400"/>
              <a:t>out-mode parameters. </a:t>
            </a:r>
            <a:endParaRPr/>
          </a:p>
          <a:p>
            <a:pPr indent="-342900" lvl="0" marL="342900" rtl="0" algn="just">
              <a:spcBef>
                <a:spcPts val="1000"/>
              </a:spcBef>
              <a:spcAft>
                <a:spcPts val="0"/>
              </a:spcAft>
              <a:buSzPct val="80000"/>
              <a:buChar char="►"/>
            </a:pPr>
            <a:r>
              <a:rPr lang="en-US" sz="2400"/>
              <a:t>When a parameter is passed by result, </a:t>
            </a:r>
            <a:r>
              <a:rPr b="1" lang="en-US" sz="2400"/>
              <a:t>no value is transmitted to the subprogram. </a:t>
            </a:r>
            <a:endParaRPr/>
          </a:p>
          <a:p>
            <a:pPr indent="-342900" lvl="0" marL="342900" rtl="0" algn="just">
              <a:spcBef>
                <a:spcPts val="1000"/>
              </a:spcBef>
              <a:spcAft>
                <a:spcPts val="0"/>
              </a:spcAft>
              <a:buSzPct val="80000"/>
              <a:buChar char="►"/>
            </a:pPr>
            <a:r>
              <a:rPr lang="en-US" sz="2400"/>
              <a:t>The corresponding </a:t>
            </a:r>
            <a:r>
              <a:rPr b="1" lang="en-US" sz="2400"/>
              <a:t>formal parameter acts as a local variable</a:t>
            </a:r>
            <a:r>
              <a:rPr lang="en-US" sz="2400"/>
              <a:t>, but just before control is transferred back to the caller, its value is transmitted back to the caller’s actual parameter, which obviously must be a variable.</a:t>
            </a:r>
            <a:endParaRPr/>
          </a:p>
          <a:p>
            <a:pPr indent="-342900" lvl="0" marL="342900" rtl="0" algn="just">
              <a:spcBef>
                <a:spcPts val="1000"/>
              </a:spcBef>
              <a:spcAft>
                <a:spcPts val="0"/>
              </a:spcAft>
              <a:buSzPct val="80000"/>
              <a:buChar char="►"/>
            </a:pPr>
            <a:r>
              <a:rPr lang="en-US" sz="2400"/>
              <a:t>Local’s value is passed back to the caller</a:t>
            </a:r>
            <a:endParaRPr/>
          </a:p>
          <a:p>
            <a:pPr indent="-342900" lvl="0" marL="342900" rtl="0" algn="just">
              <a:spcBef>
                <a:spcPts val="1000"/>
              </a:spcBef>
              <a:spcAft>
                <a:spcPts val="0"/>
              </a:spcAft>
              <a:buSzPct val="80000"/>
              <a:buChar char="►"/>
            </a:pPr>
            <a:r>
              <a:rPr b="1" lang="en-US" sz="2400"/>
              <a:t>Disadvantages: </a:t>
            </a:r>
            <a:endParaRPr/>
          </a:p>
          <a:p>
            <a:pPr indent="-342900" lvl="0" marL="342900" rtl="0" algn="just">
              <a:spcBef>
                <a:spcPts val="1000"/>
              </a:spcBef>
              <a:spcAft>
                <a:spcPts val="0"/>
              </a:spcAft>
              <a:buSzPct val="80000"/>
              <a:buChar char="►"/>
            </a:pPr>
            <a:r>
              <a:rPr lang="en-US" sz="2400"/>
              <a:t>a. If value is passed, extra storage and the copy operations are required</a:t>
            </a:r>
            <a:endParaRPr/>
          </a:p>
          <a:p>
            <a:pPr indent="-342900" lvl="0" marL="342900" rtl="0" algn="just">
              <a:spcBef>
                <a:spcPts val="1000"/>
              </a:spcBef>
              <a:spcAft>
                <a:spcPts val="0"/>
              </a:spcAft>
              <a:buSzPct val="80000"/>
              <a:buChar char="►"/>
            </a:pPr>
            <a:r>
              <a:rPr lang="en-US" sz="2400"/>
              <a:t>b. Order dependence may be a problem - The order in which the actual parameters are copied determines the value of formal parameters with the same name.</a:t>
            </a:r>
            <a:endParaRPr sz="24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7"/>
          <p:cNvPicPr preferRelativeResize="0"/>
          <p:nvPr>
            <p:ph idx="1" type="body"/>
          </p:nvPr>
        </p:nvPicPr>
        <p:blipFill rotWithShape="1">
          <a:blip r:embed="rId3">
            <a:alphaModFix/>
          </a:blip>
          <a:srcRect b="0" l="0" r="0" t="0"/>
          <a:stretch/>
        </p:blipFill>
        <p:spPr>
          <a:xfrm>
            <a:off x="564740" y="586907"/>
            <a:ext cx="9912726" cy="2743431"/>
          </a:xfrm>
          <a:prstGeom prst="rect">
            <a:avLst/>
          </a:prstGeom>
          <a:noFill/>
          <a:ln>
            <a:noFill/>
          </a:ln>
        </p:spPr>
      </p:pic>
      <p:pic>
        <p:nvPicPr>
          <p:cNvPr id="507" name="Google Shape;507;p67"/>
          <p:cNvPicPr preferRelativeResize="0"/>
          <p:nvPr/>
        </p:nvPicPr>
        <p:blipFill rotWithShape="1">
          <a:blip r:embed="rId4">
            <a:alphaModFix/>
          </a:blip>
          <a:srcRect b="0" l="0" r="0" t="0"/>
          <a:stretch/>
        </p:blipFill>
        <p:spPr>
          <a:xfrm>
            <a:off x="714300" y="3176336"/>
            <a:ext cx="9763166" cy="177104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68"/>
          <p:cNvPicPr preferRelativeResize="0"/>
          <p:nvPr>
            <p:ph idx="1" type="body"/>
          </p:nvPr>
        </p:nvPicPr>
        <p:blipFill rotWithShape="1">
          <a:blip r:embed="rId3">
            <a:alphaModFix/>
          </a:blip>
          <a:srcRect b="0" l="0" r="0" t="0"/>
          <a:stretch/>
        </p:blipFill>
        <p:spPr>
          <a:xfrm>
            <a:off x="604431" y="399329"/>
            <a:ext cx="10983137" cy="488494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9"/>
          <p:cNvSpPr txBox="1"/>
          <p:nvPr>
            <p:ph type="title"/>
          </p:nvPr>
        </p:nvSpPr>
        <p:spPr>
          <a:xfrm>
            <a:off x="763962" y="282341"/>
            <a:ext cx="8596668" cy="66093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Pass-by-value-result (inout-mode)</a:t>
            </a:r>
            <a:endParaRPr/>
          </a:p>
        </p:txBody>
      </p:sp>
      <p:sp>
        <p:nvSpPr>
          <p:cNvPr id="518" name="Google Shape;518;p69"/>
          <p:cNvSpPr txBox="1"/>
          <p:nvPr>
            <p:ph idx="1" type="body"/>
          </p:nvPr>
        </p:nvSpPr>
        <p:spPr>
          <a:xfrm>
            <a:off x="677334" y="1222408"/>
            <a:ext cx="8596668" cy="4588765"/>
          </a:xfrm>
          <a:prstGeom prst="rect">
            <a:avLst/>
          </a:prstGeom>
          <a:noFill/>
          <a:ln>
            <a:noFill/>
          </a:ln>
        </p:spPr>
        <p:txBody>
          <a:bodyPr anchorCtr="0" anchor="t" bIns="45700" lIns="91425" spcFirstLastPara="1" rIns="91425" wrap="square" tIns="45700">
            <a:normAutofit fontScale="92500" lnSpcReduction="10000"/>
          </a:bodyPr>
          <a:lstStyle/>
          <a:p>
            <a:pPr indent="-342900" lvl="0" marL="342900" rtl="0" algn="just">
              <a:spcBef>
                <a:spcPts val="0"/>
              </a:spcBef>
              <a:spcAft>
                <a:spcPts val="0"/>
              </a:spcAft>
              <a:buSzPct val="80000"/>
              <a:buChar char="►"/>
            </a:pPr>
            <a:r>
              <a:rPr lang="en-US" sz="2400"/>
              <a:t>Pass-by-value-result is an implementation model for </a:t>
            </a:r>
            <a:r>
              <a:rPr b="1" lang="en-US" sz="2400"/>
              <a:t>inout-mode parameters </a:t>
            </a:r>
            <a:r>
              <a:rPr lang="en-US" sz="2400"/>
              <a:t>in which </a:t>
            </a:r>
            <a:r>
              <a:rPr b="1" lang="en-US" sz="2400"/>
              <a:t>actual values are copied</a:t>
            </a:r>
            <a:r>
              <a:rPr lang="en-US" sz="2400"/>
              <a:t>. </a:t>
            </a:r>
            <a:endParaRPr/>
          </a:p>
          <a:p>
            <a:pPr indent="-342900" lvl="0" marL="342900" rtl="0" algn="just">
              <a:spcBef>
                <a:spcPts val="1000"/>
              </a:spcBef>
              <a:spcAft>
                <a:spcPts val="0"/>
              </a:spcAft>
              <a:buSzPct val="80000"/>
              <a:buChar char="►"/>
            </a:pPr>
            <a:r>
              <a:rPr lang="en-US" sz="2400"/>
              <a:t>It is in effect a </a:t>
            </a:r>
            <a:r>
              <a:rPr b="1" lang="en-US" sz="2400"/>
              <a:t>combination of pass-by-value and pass-by-result</a:t>
            </a:r>
            <a:r>
              <a:rPr lang="en-US" sz="2400"/>
              <a:t>. </a:t>
            </a:r>
            <a:endParaRPr/>
          </a:p>
          <a:p>
            <a:pPr indent="-342900" lvl="0" marL="342900" rtl="0" algn="just">
              <a:spcBef>
                <a:spcPts val="1000"/>
              </a:spcBef>
              <a:spcAft>
                <a:spcPts val="0"/>
              </a:spcAft>
              <a:buSzPct val="80000"/>
              <a:buChar char="►"/>
            </a:pPr>
            <a:r>
              <a:rPr lang="en-US" sz="2400"/>
              <a:t>The value of the actual parameter is used to initialize the corresponding formal parameter, which then acts as a local variable. </a:t>
            </a:r>
            <a:endParaRPr/>
          </a:p>
          <a:p>
            <a:pPr indent="-342900" lvl="0" marL="342900" rtl="0" algn="just">
              <a:spcBef>
                <a:spcPts val="1000"/>
              </a:spcBef>
              <a:spcAft>
                <a:spcPts val="0"/>
              </a:spcAft>
              <a:buSzPct val="80000"/>
              <a:buChar char="►"/>
            </a:pPr>
            <a:r>
              <a:rPr lang="en-US" sz="2400"/>
              <a:t>In fact, pass-by-value-result formal parameters must have local storage associated with the called subprogram. </a:t>
            </a:r>
            <a:endParaRPr/>
          </a:p>
          <a:p>
            <a:pPr indent="-342900" lvl="0" marL="342900" rtl="0" algn="just">
              <a:spcBef>
                <a:spcPts val="1000"/>
              </a:spcBef>
              <a:spcAft>
                <a:spcPts val="0"/>
              </a:spcAft>
              <a:buSzPct val="80000"/>
              <a:buChar char="►"/>
            </a:pPr>
            <a:r>
              <a:rPr lang="en-US" sz="2400"/>
              <a:t>At subprogram termination, the value of the formal parameter is transmitted back to the actual parameter.</a:t>
            </a:r>
            <a:endParaRPr/>
          </a:p>
          <a:p>
            <a:pPr indent="-342900" lvl="0" marL="342900" rtl="0" algn="just">
              <a:spcBef>
                <a:spcPts val="1000"/>
              </a:spcBef>
              <a:spcAft>
                <a:spcPts val="0"/>
              </a:spcAft>
              <a:buSzPct val="80000"/>
              <a:buChar char="►"/>
            </a:pPr>
            <a:r>
              <a:rPr lang="en-US" sz="2400"/>
              <a:t>Pass-by-value-result is sometimes called </a:t>
            </a:r>
            <a:r>
              <a:rPr b="1" lang="en-US" sz="2400"/>
              <a:t>pass-by-copy</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7"/>
          <p:cNvSpPr txBox="1"/>
          <p:nvPr>
            <p:ph type="title"/>
          </p:nvPr>
        </p:nvSpPr>
        <p:spPr>
          <a:xfrm>
            <a:off x="677334" y="609600"/>
            <a:ext cx="8596668" cy="594167"/>
          </a:xfrm>
          <a:prstGeom prst="rect">
            <a:avLst/>
          </a:prstGeom>
          <a:noFill/>
          <a:ln>
            <a:noFill/>
          </a:ln>
        </p:spPr>
        <p:txBody>
          <a:bodyPr anchorCtr="0" anchor="t" bIns="45700" lIns="91425" spcFirstLastPara="1" rIns="91425" wrap="square" tIns="45700">
            <a:normAutofit fontScale="90000"/>
          </a:bodyPr>
          <a:lstStyle/>
          <a:p>
            <a:pPr indent="0" lvl="0" marL="0" rtl="0" algn="ctr">
              <a:spcBef>
                <a:spcPts val="0"/>
              </a:spcBef>
              <a:spcAft>
                <a:spcPts val="0"/>
              </a:spcAft>
              <a:buClr>
                <a:schemeClr val="accent1"/>
              </a:buClr>
              <a:buSzPct val="100000"/>
              <a:buFont typeface="Trebuchet MS"/>
              <a:buNone/>
            </a:pPr>
            <a:r>
              <a:rPr lang="en-US"/>
              <a:t>Nesting Selectors</a:t>
            </a:r>
            <a:endParaRPr/>
          </a:p>
        </p:txBody>
      </p:sp>
      <p:pic>
        <p:nvPicPr>
          <p:cNvPr id="178" name="Google Shape;178;p7"/>
          <p:cNvPicPr preferRelativeResize="0"/>
          <p:nvPr>
            <p:ph idx="1" type="body"/>
          </p:nvPr>
        </p:nvPicPr>
        <p:blipFill rotWithShape="1">
          <a:blip r:embed="rId3">
            <a:alphaModFix/>
          </a:blip>
          <a:srcRect b="0" l="0" r="0" t="0"/>
          <a:stretch/>
        </p:blipFill>
        <p:spPr>
          <a:xfrm>
            <a:off x="677863" y="1504710"/>
            <a:ext cx="10387534" cy="474369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0"/>
          <p:cNvSpPr txBox="1"/>
          <p:nvPr>
            <p:ph idx="1" type="body"/>
          </p:nvPr>
        </p:nvSpPr>
        <p:spPr>
          <a:xfrm>
            <a:off x="677334" y="471639"/>
            <a:ext cx="8596668" cy="5569724"/>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 </a:t>
            </a:r>
            <a:r>
              <a:rPr b="1" lang="en-US" sz="2400"/>
              <a:t>Disadvantages</a:t>
            </a:r>
            <a:r>
              <a:rPr lang="en-US" sz="2400"/>
              <a:t>: </a:t>
            </a:r>
            <a:endParaRPr/>
          </a:p>
          <a:p>
            <a:pPr indent="-342900" lvl="0" marL="342900" rtl="0" algn="l">
              <a:spcBef>
                <a:spcPts val="1000"/>
              </a:spcBef>
              <a:spcAft>
                <a:spcPts val="0"/>
              </a:spcAft>
              <a:buSzPts val="1920"/>
              <a:buChar char="►"/>
            </a:pPr>
            <a:r>
              <a:rPr lang="en-US" sz="2400"/>
              <a:t>- Those of pass-by-result </a:t>
            </a:r>
            <a:endParaRPr/>
          </a:p>
          <a:p>
            <a:pPr indent="-342900" lvl="0" marL="342900" rtl="0" algn="l">
              <a:spcBef>
                <a:spcPts val="1000"/>
              </a:spcBef>
              <a:spcAft>
                <a:spcPts val="0"/>
              </a:spcAft>
              <a:buSzPts val="1920"/>
              <a:buChar char="►"/>
            </a:pPr>
            <a:r>
              <a:rPr lang="en-US" sz="2400"/>
              <a:t>- Those of pass-by-value</a:t>
            </a:r>
            <a:endParaRPr sz="2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71"/>
          <p:cNvPicPr preferRelativeResize="0"/>
          <p:nvPr>
            <p:ph idx="1" type="body"/>
          </p:nvPr>
        </p:nvPicPr>
        <p:blipFill rotWithShape="1">
          <a:blip r:embed="rId3">
            <a:alphaModFix/>
          </a:blip>
          <a:srcRect b="0" l="0" r="0" t="0"/>
          <a:stretch/>
        </p:blipFill>
        <p:spPr>
          <a:xfrm>
            <a:off x="1129160" y="1087655"/>
            <a:ext cx="8460626" cy="428324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2"/>
          <p:cNvSpPr txBox="1"/>
          <p:nvPr>
            <p:ph idx="1" type="body"/>
          </p:nvPr>
        </p:nvSpPr>
        <p:spPr>
          <a:xfrm>
            <a:off x="677334" y="1482291"/>
            <a:ext cx="8596668" cy="4559071"/>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First, collisions can occur between actual parameters.</a:t>
            </a:r>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pic>
        <p:nvPicPr>
          <p:cNvPr id="534" name="Google Shape;534;p72"/>
          <p:cNvPicPr preferRelativeResize="0"/>
          <p:nvPr/>
        </p:nvPicPr>
        <p:blipFill rotWithShape="1">
          <a:blip r:embed="rId3">
            <a:alphaModFix/>
          </a:blip>
          <a:srcRect b="0" l="0" r="0" t="0"/>
          <a:stretch/>
        </p:blipFill>
        <p:spPr>
          <a:xfrm>
            <a:off x="1094342" y="2281237"/>
            <a:ext cx="8723428" cy="2295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ph idx="1" type="body"/>
          </p:nvPr>
        </p:nvPicPr>
        <p:blipFill rotWithShape="1">
          <a:blip r:embed="rId3">
            <a:alphaModFix/>
          </a:blip>
          <a:srcRect b="0" l="0" r="0" t="0"/>
          <a:stretch/>
        </p:blipFill>
        <p:spPr>
          <a:xfrm>
            <a:off x="667708" y="463841"/>
            <a:ext cx="9891206" cy="538382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4"/>
          <p:cNvPicPr preferRelativeResize="0"/>
          <p:nvPr>
            <p:ph idx="1" type="body"/>
          </p:nvPr>
        </p:nvPicPr>
        <p:blipFill rotWithShape="1">
          <a:blip r:embed="rId3">
            <a:alphaModFix/>
          </a:blip>
          <a:srcRect b="0" l="0" r="0" t="0"/>
          <a:stretch/>
        </p:blipFill>
        <p:spPr>
          <a:xfrm>
            <a:off x="500690" y="317634"/>
            <a:ext cx="10998196" cy="5775158"/>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5"/>
          <p:cNvSpPr txBox="1"/>
          <p:nvPr>
            <p:ph type="title"/>
          </p:nvPr>
        </p:nvSpPr>
        <p:spPr>
          <a:xfrm>
            <a:off x="677334" y="609600"/>
            <a:ext cx="8596668" cy="7571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Pass-by-name (inout-mode)</a:t>
            </a:r>
            <a:endParaRPr/>
          </a:p>
        </p:txBody>
      </p:sp>
      <p:sp>
        <p:nvSpPr>
          <p:cNvPr id="550" name="Google Shape;550;p75"/>
          <p:cNvSpPr txBox="1"/>
          <p:nvPr>
            <p:ph idx="1" type="body"/>
          </p:nvPr>
        </p:nvSpPr>
        <p:spPr>
          <a:xfrm>
            <a:off x="677334" y="1819175"/>
            <a:ext cx="8596668" cy="4222187"/>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SzPts val="1920"/>
              <a:buChar char="►"/>
            </a:pPr>
            <a:r>
              <a:rPr lang="en-US" sz="2400"/>
              <a:t>When parameters are passed by name, the actual parameter is </a:t>
            </a:r>
            <a:r>
              <a:rPr b="1" lang="en-US" sz="2400"/>
              <a:t>textually substituted </a:t>
            </a:r>
            <a:r>
              <a:rPr lang="en-US" sz="2400"/>
              <a:t>for the corresponding formal parameter in all its occurrences in the subprogram.</a:t>
            </a:r>
            <a:endParaRPr/>
          </a:p>
          <a:p>
            <a:pPr indent="-342900" lvl="0" marL="342900" rtl="0" algn="just">
              <a:spcBef>
                <a:spcPts val="1000"/>
              </a:spcBef>
              <a:spcAft>
                <a:spcPts val="0"/>
              </a:spcAft>
              <a:buSzPts val="1920"/>
              <a:buChar char="►"/>
            </a:pPr>
            <a:r>
              <a:rPr lang="en-US" sz="2400"/>
              <a:t>Formals are bound to an access method at the time of the call, but actual binding to a value or address takes place at the time of a reference or assignment </a:t>
            </a:r>
            <a:endParaRPr/>
          </a:p>
          <a:p>
            <a:pPr indent="-342900" lvl="0" marL="342900" rtl="0" algn="just">
              <a:spcBef>
                <a:spcPts val="1000"/>
              </a:spcBef>
              <a:spcAft>
                <a:spcPts val="0"/>
              </a:spcAft>
              <a:buSzPts val="1920"/>
              <a:buChar char="►"/>
            </a:pPr>
            <a:r>
              <a:rPr lang="en-US" sz="2400"/>
              <a:t>- Purpose: flexibility of late binding</a:t>
            </a:r>
            <a:endParaRPr/>
          </a:p>
          <a:p>
            <a:pPr indent="-342900" lvl="0" marL="342900" rtl="0" algn="just">
              <a:spcBef>
                <a:spcPts val="1000"/>
              </a:spcBef>
              <a:spcAft>
                <a:spcPts val="0"/>
              </a:spcAft>
              <a:buSzPts val="1920"/>
              <a:buChar char="►"/>
            </a:pPr>
            <a:r>
              <a:rPr lang="en-US" sz="2400"/>
              <a:t>- </a:t>
            </a:r>
            <a:r>
              <a:rPr b="1" lang="en-US" sz="2400"/>
              <a:t>Disadvantages of pass by name</a:t>
            </a:r>
            <a:r>
              <a:rPr lang="en-US" sz="2400"/>
              <a:t>: </a:t>
            </a:r>
            <a:endParaRPr/>
          </a:p>
          <a:p>
            <a:pPr indent="-342900" lvl="0" marL="342900" rtl="0" algn="just">
              <a:spcBef>
                <a:spcPts val="1000"/>
              </a:spcBef>
              <a:spcAft>
                <a:spcPts val="0"/>
              </a:spcAft>
              <a:buSzPts val="1920"/>
              <a:buChar char="►"/>
            </a:pPr>
            <a:r>
              <a:rPr lang="en-US" sz="2400"/>
              <a:t>- Very inefficient references </a:t>
            </a:r>
            <a:endParaRPr/>
          </a:p>
          <a:p>
            <a:pPr indent="-342900" lvl="0" marL="342900" rtl="0" algn="just">
              <a:spcBef>
                <a:spcPts val="1000"/>
              </a:spcBef>
              <a:spcAft>
                <a:spcPts val="0"/>
              </a:spcAft>
              <a:buSzPts val="1920"/>
              <a:buChar char="►"/>
            </a:pPr>
            <a:r>
              <a:rPr lang="en-US" sz="2400"/>
              <a:t>- Too tricky; hard to read and understand</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76"/>
          <p:cNvPicPr preferRelativeResize="0"/>
          <p:nvPr>
            <p:ph idx="1" type="body"/>
          </p:nvPr>
        </p:nvPicPr>
        <p:blipFill rotWithShape="1">
          <a:blip r:embed="rId3">
            <a:alphaModFix/>
          </a:blip>
          <a:srcRect b="0" l="0" r="0" t="0"/>
          <a:stretch/>
        </p:blipFill>
        <p:spPr>
          <a:xfrm>
            <a:off x="995714" y="957430"/>
            <a:ext cx="7671852" cy="3881437"/>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7"/>
          <p:cNvPicPr preferRelativeResize="0"/>
          <p:nvPr>
            <p:ph idx="1" type="body"/>
          </p:nvPr>
        </p:nvPicPr>
        <p:blipFill rotWithShape="1">
          <a:blip r:embed="rId3">
            <a:alphaModFix/>
          </a:blip>
          <a:srcRect b="0" l="0" r="0" t="0"/>
          <a:stretch/>
        </p:blipFill>
        <p:spPr>
          <a:xfrm>
            <a:off x="1332220" y="1305401"/>
            <a:ext cx="8370046" cy="446976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8"/>
          <p:cNvPicPr preferRelativeResize="0"/>
          <p:nvPr>
            <p:ph idx="1" type="body"/>
          </p:nvPr>
        </p:nvPicPr>
        <p:blipFill rotWithShape="1">
          <a:blip r:embed="rId3">
            <a:alphaModFix/>
          </a:blip>
          <a:srcRect b="0" l="0" r="0" t="0"/>
          <a:stretch/>
        </p:blipFill>
        <p:spPr>
          <a:xfrm>
            <a:off x="995322" y="890343"/>
            <a:ext cx="8870573" cy="332927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9"/>
          <p:cNvSpPr txBox="1"/>
          <p:nvPr>
            <p:ph type="title"/>
          </p:nvPr>
        </p:nvSpPr>
        <p:spPr>
          <a:xfrm>
            <a:off x="677334" y="452481"/>
            <a:ext cx="8596668" cy="728312"/>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Overloaded Subprogram</a:t>
            </a:r>
            <a:endParaRPr/>
          </a:p>
        </p:txBody>
      </p:sp>
      <p:sp>
        <p:nvSpPr>
          <p:cNvPr id="571" name="Google Shape;571;p79"/>
          <p:cNvSpPr txBox="1"/>
          <p:nvPr>
            <p:ph idx="1" type="body"/>
          </p:nvPr>
        </p:nvSpPr>
        <p:spPr>
          <a:xfrm>
            <a:off x="677334" y="1337912"/>
            <a:ext cx="8596668" cy="4703451"/>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240"/>
              <a:buChar char="►"/>
            </a:pPr>
            <a:r>
              <a:rPr lang="en-US" sz="2800">
                <a:latin typeface="Calibri"/>
                <a:ea typeface="Calibri"/>
                <a:cs typeface="Calibri"/>
                <a:sym typeface="Calibri"/>
              </a:rPr>
              <a:t>An overloaded subprogram is a </a:t>
            </a:r>
            <a:r>
              <a:rPr b="1" lang="en-US" sz="2800">
                <a:latin typeface="Calibri"/>
                <a:ea typeface="Calibri"/>
                <a:cs typeface="Calibri"/>
                <a:sym typeface="Calibri"/>
              </a:rPr>
              <a:t>subprogram that has the same name as another subprogram in the same referencing environment.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Every version of an overloaded subprogram must have a unique protocol; that is, </a:t>
            </a:r>
            <a:r>
              <a:rPr b="1" lang="en-US" sz="2800">
                <a:latin typeface="Calibri"/>
                <a:ea typeface="Calibri"/>
                <a:cs typeface="Calibri"/>
                <a:sym typeface="Calibri"/>
              </a:rPr>
              <a:t>it must be different from the others in the number, order, or types of its parameters, and possibly in its return type if it is a function</a:t>
            </a:r>
            <a:r>
              <a:rPr lang="en-US" sz="2800">
                <a:latin typeface="Calibri"/>
                <a:ea typeface="Calibri"/>
                <a:cs typeface="Calibri"/>
                <a:sym typeface="Calibri"/>
              </a:rPr>
              <a:t>.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The meaning of a </a:t>
            </a:r>
            <a:r>
              <a:rPr b="1" lang="en-US" sz="2800">
                <a:latin typeface="Calibri"/>
                <a:ea typeface="Calibri"/>
                <a:cs typeface="Calibri"/>
                <a:sym typeface="Calibri"/>
              </a:rPr>
              <a:t>call to an overloaded subprogram is determined by the actual parameter list </a:t>
            </a:r>
            <a:r>
              <a:rPr lang="en-US" sz="2800">
                <a:latin typeface="Calibri"/>
                <a:ea typeface="Calibri"/>
                <a:cs typeface="Calibri"/>
                <a:sym typeface="Calibri"/>
              </a:rPr>
              <a:t>(and/or possibly the type of the returned value, in the case of a function).</a:t>
            </a:r>
            <a:endParaRPr sz="280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8"/>
          <p:cNvPicPr preferRelativeResize="0"/>
          <p:nvPr>
            <p:ph idx="1" type="body"/>
          </p:nvPr>
        </p:nvPicPr>
        <p:blipFill rotWithShape="1">
          <a:blip r:embed="rId3">
            <a:alphaModFix/>
          </a:blip>
          <a:srcRect b="0" l="0" r="0" t="0"/>
          <a:stretch/>
        </p:blipFill>
        <p:spPr>
          <a:xfrm>
            <a:off x="677690" y="428263"/>
            <a:ext cx="10665500" cy="5573513"/>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80"/>
          <p:cNvSpPr txBox="1"/>
          <p:nvPr>
            <p:ph idx="1" type="body"/>
          </p:nvPr>
        </p:nvSpPr>
        <p:spPr>
          <a:xfrm>
            <a:off x="827772" y="952901"/>
            <a:ext cx="8446229" cy="5088461"/>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1920"/>
              <a:buChar char="►"/>
            </a:pPr>
            <a:r>
              <a:rPr lang="en-US" sz="2400"/>
              <a:t>C++, Java, Ada, and C# include predefined overloaded subprograms. For example, many classes in C++, Java, and C# have overloaded constructors. </a:t>
            </a:r>
            <a:endParaRPr/>
          </a:p>
          <a:p>
            <a:pPr indent="-342900" lvl="0" marL="342900" rtl="0" algn="just">
              <a:spcBef>
                <a:spcPts val="1000"/>
              </a:spcBef>
              <a:spcAft>
                <a:spcPts val="0"/>
              </a:spcAft>
              <a:buSzPts val="1920"/>
              <a:buChar char="►"/>
            </a:pPr>
            <a:r>
              <a:rPr lang="en-US" sz="2400"/>
              <a:t>Because each version of an overloaded subprogram has a unique parameter profile, the compiler can disambiguate occurrences of calls to them by the different type parameters.</a:t>
            </a:r>
            <a:endParaRPr/>
          </a:p>
          <a:p>
            <a:pPr indent="-342900" lvl="0" marL="342900" rtl="0" algn="just">
              <a:spcBef>
                <a:spcPts val="1000"/>
              </a:spcBef>
              <a:spcAft>
                <a:spcPts val="0"/>
              </a:spcAft>
              <a:buSzPts val="1920"/>
              <a:buChar char="►"/>
            </a:pPr>
            <a:r>
              <a:rPr lang="en-US" sz="2400"/>
              <a:t> Unfortunately, it is not that simple. </a:t>
            </a:r>
            <a:r>
              <a:rPr b="1" lang="en-US" sz="2400"/>
              <a:t>Parameter coercions, when allowed, complicate the disambiguation process enormously.</a:t>
            </a:r>
            <a:endParaRPr b="1" sz="24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1"/>
          <p:cNvSpPr txBox="1"/>
          <p:nvPr>
            <p:ph idx="1" type="body"/>
          </p:nvPr>
        </p:nvSpPr>
        <p:spPr>
          <a:xfrm>
            <a:off x="677334" y="1058779"/>
            <a:ext cx="8596668" cy="4982583"/>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1920"/>
              <a:buChar char="►"/>
            </a:pPr>
            <a:r>
              <a:rPr lang="en-US" sz="2400"/>
              <a:t>Issue is that if no method’s parameter profile matches the number and types of the actual parameters in a method call, but two or more methods have parameter profiles that can be matched through coercions, which method should be  called?</a:t>
            </a:r>
            <a:endParaRPr/>
          </a:p>
          <a:p>
            <a:pPr indent="-342900" lvl="0" marL="342900" rtl="0" algn="just">
              <a:spcBef>
                <a:spcPts val="1000"/>
              </a:spcBef>
              <a:spcAft>
                <a:spcPts val="0"/>
              </a:spcAft>
              <a:buSzPts val="1920"/>
              <a:buChar char="►"/>
            </a:pPr>
            <a:r>
              <a:rPr b="1" lang="en-US" sz="2400"/>
              <a:t>Overloaded subprograms that have default parameters can lead to ambiguous subprogram calls. </a:t>
            </a:r>
            <a:endParaRPr b="1" sz="2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82"/>
          <p:cNvPicPr preferRelativeResize="0"/>
          <p:nvPr>
            <p:ph idx="1" type="body"/>
          </p:nvPr>
        </p:nvPicPr>
        <p:blipFill rotWithShape="1">
          <a:blip r:embed="rId3">
            <a:alphaModFix/>
          </a:blip>
          <a:srcRect b="0" l="0" r="0" t="0"/>
          <a:stretch/>
        </p:blipFill>
        <p:spPr>
          <a:xfrm>
            <a:off x="897983" y="1306736"/>
            <a:ext cx="8596312" cy="284639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3"/>
          <p:cNvSpPr txBox="1"/>
          <p:nvPr>
            <p:ph type="title"/>
          </p:nvPr>
        </p:nvSpPr>
        <p:spPr>
          <a:xfrm>
            <a:off x="677334" y="609600"/>
            <a:ext cx="8596668" cy="87269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Generic Subprograms</a:t>
            </a:r>
            <a:endParaRPr/>
          </a:p>
        </p:txBody>
      </p:sp>
      <p:sp>
        <p:nvSpPr>
          <p:cNvPr id="592" name="Google Shape;592;p83"/>
          <p:cNvSpPr txBox="1"/>
          <p:nvPr>
            <p:ph idx="1" type="body"/>
          </p:nvPr>
        </p:nvSpPr>
        <p:spPr>
          <a:xfrm>
            <a:off x="677333" y="1611087"/>
            <a:ext cx="9032723" cy="443027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b="1" lang="en-US" sz="2800">
                <a:latin typeface="Calibri"/>
                <a:ea typeface="Calibri"/>
                <a:cs typeface="Calibri"/>
                <a:sym typeface="Calibri"/>
              </a:rPr>
              <a:t>Software reuse </a:t>
            </a:r>
            <a:r>
              <a:rPr lang="en-US" sz="2800">
                <a:latin typeface="Calibri"/>
                <a:ea typeface="Calibri"/>
                <a:cs typeface="Calibri"/>
                <a:sym typeface="Calibri"/>
              </a:rPr>
              <a:t>can be an important contributor to software productivity.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One way to increase the reusability of software is to lessen the need to create different subprograms that implement the same algorithm on different types of data.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For example, a programmer should not need to write four different sort subprograms to sort four arrays that differ only in element type.</a:t>
            </a:r>
            <a:endParaRPr sz="2800">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4"/>
          <p:cNvSpPr txBox="1"/>
          <p:nvPr>
            <p:ph idx="1" type="body"/>
          </p:nvPr>
        </p:nvSpPr>
        <p:spPr>
          <a:xfrm>
            <a:off x="677333" y="1058779"/>
            <a:ext cx="9141581" cy="5396450"/>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lang="en-US" sz="2800">
                <a:latin typeface="Calibri"/>
                <a:ea typeface="Calibri"/>
                <a:cs typeface="Calibri"/>
                <a:sym typeface="Calibri"/>
              </a:rPr>
              <a:t>A </a:t>
            </a:r>
            <a:r>
              <a:rPr b="1" lang="en-US" sz="2800">
                <a:latin typeface="Calibri"/>
                <a:ea typeface="Calibri"/>
                <a:cs typeface="Calibri"/>
                <a:sym typeface="Calibri"/>
              </a:rPr>
              <a:t>polymorphic subprogram </a:t>
            </a:r>
            <a:r>
              <a:rPr lang="en-US" sz="2800">
                <a:latin typeface="Calibri"/>
                <a:ea typeface="Calibri"/>
                <a:cs typeface="Calibri"/>
                <a:sym typeface="Calibri"/>
              </a:rPr>
              <a:t>takes parameters of different types on different activations. </a:t>
            </a:r>
            <a:endParaRPr/>
          </a:p>
          <a:p>
            <a:pPr indent="-342900" lvl="0" marL="342900" rtl="0" algn="just">
              <a:spcBef>
                <a:spcPts val="1000"/>
              </a:spcBef>
              <a:spcAft>
                <a:spcPts val="0"/>
              </a:spcAft>
              <a:buSzPts val="2240"/>
              <a:buChar char="►"/>
            </a:pPr>
            <a:r>
              <a:rPr b="1" lang="en-US" sz="2800">
                <a:latin typeface="Calibri"/>
                <a:ea typeface="Calibri"/>
                <a:cs typeface="Calibri"/>
                <a:sym typeface="Calibri"/>
              </a:rPr>
              <a:t>Overloaded subprograms </a:t>
            </a:r>
            <a:r>
              <a:rPr lang="en-US" sz="2800">
                <a:latin typeface="Calibri"/>
                <a:ea typeface="Calibri"/>
                <a:cs typeface="Calibri"/>
                <a:sym typeface="Calibri"/>
              </a:rPr>
              <a:t>provide a particular kind of polymorphism called </a:t>
            </a:r>
            <a:r>
              <a:rPr b="1" lang="en-US" sz="2800">
                <a:latin typeface="Calibri"/>
                <a:ea typeface="Calibri"/>
                <a:cs typeface="Calibri"/>
                <a:sym typeface="Calibri"/>
              </a:rPr>
              <a:t>ad hoc polymorphism.</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Languages that support object-oriented programming usually support </a:t>
            </a:r>
            <a:r>
              <a:rPr b="1" lang="en-US" sz="2800">
                <a:latin typeface="Calibri"/>
                <a:ea typeface="Calibri"/>
                <a:cs typeface="Calibri"/>
                <a:sym typeface="Calibri"/>
              </a:rPr>
              <a:t>subtype polymorphism</a:t>
            </a:r>
            <a:r>
              <a:rPr lang="en-US" sz="2800">
                <a:latin typeface="Calibri"/>
                <a:ea typeface="Calibri"/>
                <a:cs typeface="Calibri"/>
                <a:sym typeface="Calibri"/>
              </a:rPr>
              <a:t>.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Subtype polymorphism means that a variable of type T can access any object of type T or any type derived from T.</a:t>
            </a:r>
            <a:endParaRPr b="1" sz="2800">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85"/>
          <p:cNvSpPr txBox="1"/>
          <p:nvPr>
            <p:ph idx="1" type="body"/>
          </p:nvPr>
        </p:nvSpPr>
        <p:spPr>
          <a:xfrm>
            <a:off x="677334" y="779647"/>
            <a:ext cx="8596668" cy="5261716"/>
          </a:xfrm>
          <a:prstGeom prst="rect">
            <a:avLst/>
          </a:prstGeom>
          <a:noFill/>
          <a:ln>
            <a:noFill/>
          </a:ln>
        </p:spPr>
        <p:txBody>
          <a:bodyPr anchorCtr="0" anchor="t" bIns="45700" lIns="91425" spcFirstLastPara="1" rIns="91425" wrap="square" tIns="45700">
            <a:noAutofit/>
          </a:bodyPr>
          <a:lstStyle/>
          <a:p>
            <a:pPr indent="-342900" lvl="0" marL="342900" rtl="0" algn="just">
              <a:spcBef>
                <a:spcPts val="0"/>
              </a:spcBef>
              <a:spcAft>
                <a:spcPts val="0"/>
              </a:spcAft>
              <a:buSzPts val="2240"/>
              <a:buChar char="►"/>
            </a:pPr>
            <a:r>
              <a:rPr b="1" lang="en-US" sz="2800">
                <a:latin typeface="Calibri"/>
                <a:ea typeface="Calibri"/>
                <a:cs typeface="Calibri"/>
                <a:sym typeface="Calibri"/>
              </a:rPr>
              <a:t>Parametric polymorphism </a:t>
            </a:r>
            <a:r>
              <a:rPr lang="en-US" sz="2800">
                <a:latin typeface="Calibri"/>
                <a:ea typeface="Calibri"/>
                <a:cs typeface="Calibri"/>
                <a:sym typeface="Calibri"/>
              </a:rPr>
              <a:t>is provided by a subprogram that takes generic parameters that are used in type expressions that describe the types of the parameters of the subprogram.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Different instantiations of such subprograms can be given different generic parameters, producing subprograms that take different types of parameters.</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Parametric definitions of subprograms all behave the same. </a:t>
            </a:r>
            <a:r>
              <a:rPr b="1" lang="en-US" sz="2800">
                <a:latin typeface="Calibri"/>
                <a:ea typeface="Calibri"/>
                <a:cs typeface="Calibri"/>
                <a:sym typeface="Calibri"/>
              </a:rPr>
              <a:t>Parametrically polymorphic subprograms are often called generic subprograms</a:t>
            </a:r>
            <a:endParaRPr b="1" sz="2800">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rPr lang="en-US"/>
              <a:t>Generic Functions in C++</a:t>
            </a:r>
            <a:endParaRPr/>
          </a:p>
        </p:txBody>
      </p:sp>
      <p:pic>
        <p:nvPicPr>
          <p:cNvPr id="608" name="Google Shape;608;p86"/>
          <p:cNvPicPr preferRelativeResize="0"/>
          <p:nvPr>
            <p:ph idx="1" type="body"/>
          </p:nvPr>
        </p:nvPicPr>
        <p:blipFill rotWithShape="1">
          <a:blip r:embed="rId3">
            <a:alphaModFix/>
          </a:blip>
          <a:srcRect b="0" l="0" r="0" t="0"/>
          <a:stretch/>
        </p:blipFill>
        <p:spPr>
          <a:xfrm>
            <a:off x="677863" y="1376414"/>
            <a:ext cx="9101404" cy="433362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87"/>
          <p:cNvPicPr preferRelativeResize="0"/>
          <p:nvPr>
            <p:ph idx="1" type="body"/>
          </p:nvPr>
        </p:nvPicPr>
        <p:blipFill rotWithShape="1">
          <a:blip r:embed="rId3">
            <a:alphaModFix/>
          </a:blip>
          <a:srcRect b="0" l="0" r="0" t="0"/>
          <a:stretch/>
        </p:blipFill>
        <p:spPr>
          <a:xfrm>
            <a:off x="536347" y="568293"/>
            <a:ext cx="10811481" cy="515759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88"/>
          <p:cNvPicPr preferRelativeResize="0"/>
          <p:nvPr>
            <p:ph idx="1" type="body"/>
          </p:nvPr>
        </p:nvPicPr>
        <p:blipFill rotWithShape="1">
          <a:blip r:embed="rId3">
            <a:alphaModFix/>
          </a:blip>
          <a:srcRect b="0" l="0" r="0" t="0"/>
          <a:stretch/>
        </p:blipFill>
        <p:spPr>
          <a:xfrm>
            <a:off x="594260" y="906020"/>
            <a:ext cx="10034692" cy="3045494"/>
          </a:xfrm>
          <a:prstGeom prst="rect">
            <a:avLst/>
          </a:prstGeom>
          <a:noFill/>
          <a:ln>
            <a:noFill/>
          </a:ln>
        </p:spPr>
      </p:pic>
      <p:sp>
        <p:nvSpPr>
          <p:cNvPr id="619" name="Google Shape;619;p88"/>
          <p:cNvSpPr txBox="1"/>
          <p:nvPr/>
        </p:nvSpPr>
        <p:spPr>
          <a:xfrm>
            <a:off x="807787" y="3059668"/>
            <a:ext cx="6692470"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800" u="none" cap="none" strike="noStrike">
                <a:solidFill>
                  <a:schemeClr val="dk1"/>
                </a:solidFill>
                <a:latin typeface="Trebuchet MS"/>
                <a:ea typeface="Trebuchet MS"/>
                <a:cs typeface="Trebuchet MS"/>
                <a:sym typeface="Trebuchet MS"/>
              </a:rPr>
              <a:t>Function Call  		max &lt;int&gt; (3,5)</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89"/>
          <p:cNvPicPr preferRelativeResize="0"/>
          <p:nvPr>
            <p:ph idx="1" type="body"/>
          </p:nvPr>
        </p:nvPicPr>
        <p:blipFill rotWithShape="1">
          <a:blip r:embed="rId3">
            <a:alphaModFix/>
          </a:blip>
          <a:srcRect b="0" l="0" r="0" t="0"/>
          <a:stretch/>
        </p:blipFill>
        <p:spPr>
          <a:xfrm>
            <a:off x="676400" y="421707"/>
            <a:ext cx="11514013" cy="610972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9"/>
          <p:cNvSpPr txBox="1"/>
          <p:nvPr>
            <p:ph idx="1" type="body"/>
          </p:nvPr>
        </p:nvSpPr>
        <p:spPr>
          <a:xfrm>
            <a:off x="677333" y="474563"/>
            <a:ext cx="9357917" cy="5566800"/>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latin typeface="Calibri"/>
                <a:ea typeface="Calibri"/>
                <a:cs typeface="Calibri"/>
                <a:sym typeface="Calibri"/>
              </a:rPr>
              <a:t>Because Perl requires that all then and else clauses be compound, it does not. In Perl, the previous code would be written as </a:t>
            </a:r>
            <a:endParaRPr sz="2400">
              <a:latin typeface="Calibri"/>
              <a:ea typeface="Calibri"/>
              <a:cs typeface="Calibri"/>
              <a:sym typeface="Calibri"/>
            </a:endParaRPr>
          </a:p>
        </p:txBody>
      </p:sp>
      <p:pic>
        <p:nvPicPr>
          <p:cNvPr id="189" name="Google Shape;189;p9"/>
          <p:cNvPicPr preferRelativeResize="0"/>
          <p:nvPr/>
        </p:nvPicPr>
        <p:blipFill rotWithShape="1">
          <a:blip r:embed="rId3">
            <a:alphaModFix/>
          </a:blip>
          <a:srcRect b="0" l="0" r="0" t="0"/>
          <a:stretch/>
        </p:blipFill>
        <p:spPr>
          <a:xfrm>
            <a:off x="863338" y="1488613"/>
            <a:ext cx="8199639" cy="541354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0"/>
          <p:cNvSpPr txBox="1"/>
          <p:nvPr>
            <p:ph idx="1" type="body"/>
          </p:nvPr>
        </p:nvSpPr>
        <p:spPr>
          <a:xfrm>
            <a:off x="601134" y="593046"/>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The following is an example instantiation of this template function</a:t>
            </a:r>
            <a:endParaRPr/>
          </a:p>
          <a:p>
            <a:pPr indent="0" lvl="0" marL="0" rtl="0" algn="l">
              <a:spcBef>
                <a:spcPts val="1000"/>
              </a:spcBef>
              <a:spcAft>
                <a:spcPts val="0"/>
              </a:spcAft>
              <a:buSzPts val="1920"/>
              <a:buNone/>
            </a:pPr>
            <a:r>
              <a:t/>
            </a:r>
            <a:endParaRPr sz="2400"/>
          </a:p>
          <a:p>
            <a:pPr indent="0" lvl="0" marL="0" rtl="0" algn="l">
              <a:spcBef>
                <a:spcPts val="1000"/>
              </a:spcBef>
              <a:spcAft>
                <a:spcPts val="0"/>
              </a:spcAft>
              <a:buSzPts val="1920"/>
              <a:buNone/>
            </a:pPr>
            <a:r>
              <a:rPr lang="en-US" sz="2400"/>
              <a:t>		float flt_list[100];</a:t>
            </a:r>
            <a:endParaRPr/>
          </a:p>
          <a:p>
            <a:pPr indent="0" lvl="0" marL="0" rtl="0" algn="l">
              <a:spcBef>
                <a:spcPts val="1000"/>
              </a:spcBef>
              <a:spcAft>
                <a:spcPts val="0"/>
              </a:spcAft>
              <a:buSzPts val="1920"/>
              <a:buNone/>
            </a:pPr>
            <a:r>
              <a:rPr lang="en-US" sz="2400"/>
              <a:t>		 . . . </a:t>
            </a:r>
            <a:endParaRPr/>
          </a:p>
          <a:p>
            <a:pPr indent="0" lvl="0" marL="0" rtl="0" algn="l">
              <a:spcBef>
                <a:spcPts val="1000"/>
              </a:spcBef>
              <a:spcAft>
                <a:spcPts val="0"/>
              </a:spcAft>
              <a:buSzPts val="1920"/>
              <a:buNone/>
            </a:pPr>
            <a:r>
              <a:rPr lang="en-US" sz="2400"/>
              <a:t>		generic_sort(flt_list, 100);</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91"/>
          <p:cNvSpPr txBox="1"/>
          <p:nvPr>
            <p:ph type="title"/>
          </p:nvPr>
        </p:nvSpPr>
        <p:spPr>
          <a:xfrm>
            <a:off x="677334" y="609600"/>
            <a:ext cx="8596668" cy="77288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Closure</a:t>
            </a:r>
            <a:endParaRPr/>
          </a:p>
        </p:txBody>
      </p:sp>
      <p:sp>
        <p:nvSpPr>
          <p:cNvPr id="635" name="Google Shape;635;p91"/>
          <p:cNvSpPr txBox="1"/>
          <p:nvPr>
            <p:ph idx="1" type="body"/>
          </p:nvPr>
        </p:nvSpPr>
        <p:spPr>
          <a:xfrm>
            <a:off x="677333" y="1534887"/>
            <a:ext cx="8880323" cy="4506476"/>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lang="en-US" sz="2800">
                <a:solidFill>
                  <a:srgbClr val="FF0000"/>
                </a:solidFill>
                <a:latin typeface="Calibri"/>
                <a:ea typeface="Calibri"/>
                <a:cs typeface="Calibri"/>
                <a:sym typeface="Calibri"/>
              </a:rPr>
              <a:t>A closure is a subprogram and the referencing environment where it was defined</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If a static-scoped programming language does not allow nested subprograms, closures are not useful, so such languages do not support them. </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All of the variables in the referencing environment of a subprogram in such a language (its local variables and the global variables) are accessible, regardless of the place in the program where the subprogram is called.</a:t>
            </a:r>
            <a:endParaRPr sz="2800">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2"/>
          <p:cNvSpPr txBox="1"/>
          <p:nvPr>
            <p:ph idx="1" type="body"/>
          </p:nvPr>
        </p:nvSpPr>
        <p:spPr>
          <a:xfrm>
            <a:off x="677334" y="555171"/>
            <a:ext cx="8596668" cy="5486191"/>
          </a:xfrm>
          <a:prstGeom prst="rect">
            <a:avLst/>
          </a:prstGeom>
          <a:noFill/>
          <a:ln>
            <a:noFill/>
          </a:ln>
        </p:spPr>
        <p:txBody>
          <a:bodyPr anchorCtr="0" anchor="t" bIns="45700" lIns="91425" spcFirstLastPara="1" rIns="91425" wrap="square" tIns="45700">
            <a:normAutofit/>
          </a:bodyPr>
          <a:lstStyle/>
          <a:p>
            <a:pPr indent="-342900" lvl="0" marL="342900" rtl="0" algn="just">
              <a:spcBef>
                <a:spcPts val="0"/>
              </a:spcBef>
              <a:spcAft>
                <a:spcPts val="0"/>
              </a:spcAft>
              <a:buSzPts val="2240"/>
              <a:buChar char="►"/>
            </a:pPr>
            <a:r>
              <a:rPr lang="en-US" sz="2800">
                <a:latin typeface="Calibri"/>
                <a:ea typeface="Calibri"/>
                <a:cs typeface="Calibri"/>
                <a:sym typeface="Calibri"/>
              </a:rPr>
              <a:t>When subprograms can be nested, in addition to locals and globals, the referencing environment of a subprogram can include variables defined in all enclosing subprograms</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 A variable whose lifetime is that of the whole program is said to have </a:t>
            </a:r>
            <a:r>
              <a:rPr b="1" lang="en-US" sz="2800">
                <a:latin typeface="Calibri"/>
                <a:ea typeface="Calibri"/>
                <a:cs typeface="Calibri"/>
                <a:sym typeface="Calibri"/>
              </a:rPr>
              <a:t>unlimited extent.</a:t>
            </a:r>
            <a:endParaRPr/>
          </a:p>
          <a:p>
            <a:pPr indent="-342900" lvl="0" marL="342900" rtl="0" algn="just">
              <a:spcBef>
                <a:spcPts val="1000"/>
              </a:spcBef>
              <a:spcAft>
                <a:spcPts val="0"/>
              </a:spcAft>
              <a:buSzPts val="2240"/>
              <a:buChar char="►"/>
            </a:pPr>
            <a:r>
              <a:rPr lang="en-US" sz="2800">
                <a:latin typeface="Calibri"/>
                <a:ea typeface="Calibri"/>
                <a:cs typeface="Calibri"/>
                <a:sym typeface="Calibri"/>
              </a:rPr>
              <a:t>This usually means they must be </a:t>
            </a:r>
            <a:r>
              <a:rPr b="1" lang="en-US" sz="2800">
                <a:latin typeface="Calibri"/>
                <a:ea typeface="Calibri"/>
                <a:cs typeface="Calibri"/>
                <a:sym typeface="Calibri"/>
              </a:rPr>
              <a:t>heap-dynamic</a:t>
            </a:r>
            <a:r>
              <a:rPr lang="en-US" sz="2800">
                <a:latin typeface="Calibri"/>
                <a:ea typeface="Calibri"/>
                <a:cs typeface="Calibri"/>
                <a:sym typeface="Calibri"/>
              </a:rPr>
              <a:t>, rather than stack-dynamic.</a:t>
            </a:r>
            <a:endParaRPr b="1" sz="2800">
              <a:latin typeface="Calibri"/>
              <a:ea typeface="Calibri"/>
              <a:cs typeface="Calibri"/>
              <a:sym typeface="Calibri"/>
            </a:endParaRPr>
          </a:p>
          <a:p>
            <a:pPr indent="-251459" lvl="0" marL="342900" rtl="0" algn="l">
              <a:spcBef>
                <a:spcPts val="1000"/>
              </a:spcBef>
              <a:spcAft>
                <a:spcPts val="0"/>
              </a:spcAft>
              <a:buSzPts val="1440"/>
              <a:buNone/>
            </a:pPr>
            <a:r>
              <a:t/>
            </a:r>
            <a:endParaRPr/>
          </a:p>
          <a:p>
            <a:pPr indent="-251459" lvl="0" marL="342900" rtl="0" algn="l">
              <a:spcBef>
                <a:spcPts val="1000"/>
              </a:spcBef>
              <a:spcAft>
                <a:spcPts val="0"/>
              </a:spcAft>
              <a:buSzPts val="144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3"/>
          <p:cNvSpPr txBox="1"/>
          <p:nvPr>
            <p:ph type="title"/>
          </p:nvPr>
        </p:nvSpPr>
        <p:spPr>
          <a:xfrm>
            <a:off x="1251857" y="2286000"/>
            <a:ext cx="7772400" cy="11430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Coroutines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9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Definition</a:t>
            </a:r>
            <a:endParaRPr/>
          </a:p>
        </p:txBody>
      </p:sp>
      <p:sp>
        <p:nvSpPr>
          <p:cNvPr id="651" name="Google Shape;651;p94"/>
          <p:cNvSpPr txBox="1"/>
          <p:nvPr>
            <p:ph idx="1" type="body"/>
          </p:nvPr>
        </p:nvSpPr>
        <p:spPr>
          <a:xfrm>
            <a:off x="677334" y="1469572"/>
            <a:ext cx="8596668" cy="4637105"/>
          </a:xfrm>
          <a:prstGeom prst="rect">
            <a:avLst/>
          </a:prstGeom>
          <a:noFill/>
          <a:ln>
            <a:noFill/>
          </a:ln>
        </p:spPr>
        <p:txBody>
          <a:bodyPr anchorCtr="0" anchor="t" bIns="45700" lIns="91425" spcFirstLastPara="1" rIns="91425" wrap="square" tIns="45700">
            <a:normAutofit/>
          </a:bodyPr>
          <a:lstStyle/>
          <a:p>
            <a:pPr indent="-241300" lvl="0" marL="342900" rtl="0" algn="just">
              <a:spcBef>
                <a:spcPts val="0"/>
              </a:spcBef>
              <a:spcAft>
                <a:spcPts val="0"/>
              </a:spcAft>
              <a:buSzPts val="1600"/>
              <a:buNone/>
            </a:pPr>
            <a:r>
              <a:t/>
            </a:r>
            <a:endParaRPr sz="2000">
              <a:latin typeface="Calibri"/>
              <a:ea typeface="Calibri"/>
              <a:cs typeface="Calibri"/>
              <a:sym typeface="Calibri"/>
            </a:endParaRPr>
          </a:p>
          <a:p>
            <a:pPr indent="-342900" lvl="0" marL="342900" rtl="0" algn="just">
              <a:spcBef>
                <a:spcPts val="1000"/>
              </a:spcBef>
              <a:spcAft>
                <a:spcPts val="0"/>
              </a:spcAft>
              <a:buSzPts val="2080"/>
              <a:buChar char="►"/>
            </a:pPr>
            <a:r>
              <a:rPr lang="en-US" sz="2600">
                <a:latin typeface="Calibri"/>
                <a:ea typeface="Calibri"/>
                <a:cs typeface="Calibri"/>
                <a:sym typeface="Calibri"/>
              </a:rPr>
              <a:t>A coroutine is a special kind of subprogram. </a:t>
            </a:r>
            <a:endParaRPr/>
          </a:p>
          <a:p>
            <a:pPr indent="-342900" lvl="0" marL="342900" rtl="0" algn="just">
              <a:spcBef>
                <a:spcPts val="1000"/>
              </a:spcBef>
              <a:spcAft>
                <a:spcPts val="0"/>
              </a:spcAft>
              <a:buSzPts val="2080"/>
              <a:buChar char="►"/>
            </a:pPr>
            <a:r>
              <a:rPr lang="en-US" sz="2600">
                <a:latin typeface="Calibri"/>
                <a:ea typeface="Calibri"/>
                <a:cs typeface="Calibri"/>
                <a:sym typeface="Calibri"/>
              </a:rPr>
              <a:t>The coroutine control mechanism is often called the </a:t>
            </a:r>
            <a:r>
              <a:rPr b="1" lang="en-US" sz="2600">
                <a:latin typeface="Calibri"/>
                <a:ea typeface="Calibri"/>
                <a:cs typeface="Calibri"/>
                <a:sym typeface="Calibri"/>
              </a:rPr>
              <a:t>symmetric unit control model.</a:t>
            </a:r>
            <a:endParaRPr/>
          </a:p>
          <a:p>
            <a:pPr indent="-342900" lvl="0" marL="342900" rtl="0" algn="just">
              <a:spcBef>
                <a:spcPts val="1000"/>
              </a:spcBef>
              <a:spcAft>
                <a:spcPts val="0"/>
              </a:spcAft>
              <a:buSzPts val="2080"/>
              <a:buChar char="►"/>
            </a:pPr>
            <a:r>
              <a:rPr lang="en-US" sz="2600">
                <a:latin typeface="Calibri"/>
                <a:ea typeface="Calibri"/>
                <a:cs typeface="Calibri"/>
                <a:sym typeface="Calibri"/>
              </a:rPr>
              <a:t>Coroutines can have </a:t>
            </a:r>
            <a:r>
              <a:rPr b="1" lang="en-US" sz="2600">
                <a:latin typeface="Calibri"/>
                <a:ea typeface="Calibri"/>
                <a:cs typeface="Calibri"/>
                <a:sym typeface="Calibri"/>
              </a:rPr>
              <a:t>multiple entry points</a:t>
            </a:r>
            <a:r>
              <a:rPr lang="en-US" sz="2600">
                <a:latin typeface="Calibri"/>
                <a:ea typeface="Calibri"/>
                <a:cs typeface="Calibri"/>
                <a:sym typeface="Calibri"/>
              </a:rPr>
              <a:t>, which are controlled by the coroutines themselves.</a:t>
            </a:r>
            <a:endParaRPr b="1" sz="2600">
              <a:latin typeface="Calibri"/>
              <a:ea typeface="Calibri"/>
              <a:cs typeface="Calibri"/>
              <a:sym typeface="Calibri"/>
            </a:endParaRPr>
          </a:p>
          <a:p>
            <a:pPr indent="-342900" lvl="0" marL="342900" rtl="0" algn="just">
              <a:spcBef>
                <a:spcPts val="1000"/>
              </a:spcBef>
              <a:spcAft>
                <a:spcPts val="0"/>
              </a:spcAft>
              <a:buSzPts val="2080"/>
              <a:buChar char="►"/>
            </a:pPr>
            <a:r>
              <a:rPr lang="en-US" sz="2600">
                <a:latin typeface="Calibri"/>
                <a:ea typeface="Calibri"/>
                <a:cs typeface="Calibri"/>
                <a:sym typeface="Calibri"/>
              </a:rPr>
              <a:t>Coroutines are </a:t>
            </a:r>
            <a:r>
              <a:rPr b="1" lang="en-US" sz="2600">
                <a:latin typeface="Calibri"/>
                <a:ea typeface="Calibri"/>
                <a:cs typeface="Calibri"/>
                <a:sym typeface="Calibri"/>
              </a:rPr>
              <a:t>general control structures  where flow control is cooperatively passed between two different routines without returning.</a:t>
            </a:r>
            <a:endParaRPr/>
          </a:p>
          <a:p>
            <a:pPr indent="-342900" lvl="0" marL="342900" rtl="0" algn="just">
              <a:spcBef>
                <a:spcPts val="1000"/>
              </a:spcBef>
              <a:spcAft>
                <a:spcPts val="0"/>
              </a:spcAft>
              <a:buSzPts val="2080"/>
              <a:buChar char="►"/>
            </a:pPr>
            <a:r>
              <a:rPr lang="en-US" sz="2600">
                <a:latin typeface="Calibri"/>
                <a:ea typeface="Calibri"/>
                <a:cs typeface="Calibri"/>
                <a:sym typeface="Calibri"/>
              </a:rPr>
              <a:t>Their execution is interleaved.</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id="656" name="Google Shape;656;p95"/>
          <p:cNvPicPr preferRelativeResize="0"/>
          <p:nvPr>
            <p:ph idx="1" type="body"/>
          </p:nvPr>
        </p:nvPicPr>
        <p:blipFill rotWithShape="1">
          <a:blip r:embed="rId3">
            <a:alphaModFix/>
          </a:blip>
          <a:srcRect b="0" l="0" r="0" t="0"/>
          <a:stretch/>
        </p:blipFill>
        <p:spPr>
          <a:xfrm>
            <a:off x="3678336" y="1702740"/>
            <a:ext cx="3266750" cy="5000952"/>
          </a:xfrm>
          <a:prstGeom prst="rect">
            <a:avLst/>
          </a:prstGeom>
          <a:noFill/>
          <a:ln>
            <a:noFill/>
          </a:ln>
        </p:spPr>
      </p:pic>
      <p:sp>
        <p:nvSpPr>
          <p:cNvPr id="657" name="Google Shape;657;p95"/>
          <p:cNvSpPr/>
          <p:nvPr/>
        </p:nvSpPr>
        <p:spPr>
          <a:xfrm>
            <a:off x="655050" y="480028"/>
            <a:ext cx="8706664" cy="95410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800">
                <a:solidFill>
                  <a:schemeClr val="dk1"/>
                </a:solidFill>
                <a:latin typeface="Times New Roman"/>
                <a:ea typeface="Times New Roman"/>
                <a:cs typeface="Times New Roman"/>
                <a:sym typeface="Times New Roman"/>
              </a:rPr>
              <a:t>Subroutines are called by a main function that is responsible for coordinating the use of several subroutines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pic>
        <p:nvPicPr>
          <p:cNvPr id="662" name="Google Shape;662;p96"/>
          <p:cNvPicPr preferRelativeResize="0"/>
          <p:nvPr>
            <p:ph idx="1" type="body"/>
          </p:nvPr>
        </p:nvPicPr>
        <p:blipFill rotWithShape="1">
          <a:blip r:embed="rId3">
            <a:alphaModFix/>
          </a:blip>
          <a:srcRect b="0" l="0" r="0" t="0"/>
          <a:stretch/>
        </p:blipFill>
        <p:spPr>
          <a:xfrm>
            <a:off x="4976006" y="4101300"/>
            <a:ext cx="26" cy="12"/>
          </a:xfrm>
          <a:prstGeom prst="rect">
            <a:avLst/>
          </a:prstGeom>
          <a:noFill/>
          <a:ln>
            <a:noFill/>
          </a:ln>
        </p:spPr>
      </p:pic>
      <p:pic>
        <p:nvPicPr>
          <p:cNvPr id="663" name="Google Shape;663;p96"/>
          <p:cNvPicPr preferRelativeResize="0"/>
          <p:nvPr/>
        </p:nvPicPr>
        <p:blipFill rotWithShape="1">
          <a:blip r:embed="rId3">
            <a:alphaModFix/>
          </a:blip>
          <a:srcRect b="0" l="0" r="0" t="0"/>
          <a:stretch/>
        </p:blipFill>
        <p:spPr>
          <a:xfrm>
            <a:off x="7264911" y="3956895"/>
            <a:ext cx="26" cy="12"/>
          </a:xfrm>
          <a:prstGeom prst="rect">
            <a:avLst/>
          </a:prstGeom>
          <a:noFill/>
          <a:ln>
            <a:noFill/>
          </a:ln>
        </p:spPr>
      </p:pic>
      <p:pic>
        <p:nvPicPr>
          <p:cNvPr id="664" name="Google Shape;664;p96"/>
          <p:cNvPicPr preferRelativeResize="0"/>
          <p:nvPr/>
        </p:nvPicPr>
        <p:blipFill rotWithShape="1">
          <a:blip r:embed="rId4">
            <a:alphaModFix/>
          </a:blip>
          <a:srcRect b="0" l="0" r="0" t="0"/>
          <a:stretch/>
        </p:blipFill>
        <p:spPr>
          <a:xfrm>
            <a:off x="293403" y="590488"/>
            <a:ext cx="11605194" cy="4917684"/>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9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accent1"/>
              </a:buClr>
              <a:buSzPts val="3600"/>
              <a:buFont typeface="Trebuchet MS"/>
              <a:buNone/>
            </a:pPr>
            <a:r>
              <a:t/>
            </a:r>
            <a:endParaRPr/>
          </a:p>
        </p:txBody>
      </p:sp>
      <p:pic>
        <p:nvPicPr>
          <p:cNvPr id="670" name="Google Shape;670;p97"/>
          <p:cNvPicPr preferRelativeResize="0"/>
          <p:nvPr>
            <p:ph idx="1" type="body"/>
          </p:nvPr>
        </p:nvPicPr>
        <p:blipFill rotWithShape="1">
          <a:blip r:embed="rId3">
            <a:alphaModFix/>
          </a:blip>
          <a:srcRect b="0" l="0" r="0" t="0"/>
          <a:stretch/>
        </p:blipFill>
        <p:spPr>
          <a:xfrm>
            <a:off x="1702076" y="2160588"/>
            <a:ext cx="6547886" cy="3881437"/>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8"/>
          <p:cNvSpPr txBox="1"/>
          <p:nvPr>
            <p:ph type="title"/>
          </p:nvPr>
        </p:nvSpPr>
        <p:spPr>
          <a:xfrm>
            <a:off x="633791" y="152400"/>
            <a:ext cx="8596668" cy="696686"/>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accent1"/>
              </a:buClr>
              <a:buSzPts val="3600"/>
              <a:buFont typeface="Trebuchet MS"/>
              <a:buNone/>
            </a:pPr>
            <a:r>
              <a:rPr lang="en-US"/>
              <a:t>Alternative</a:t>
            </a:r>
            <a:endParaRPr/>
          </a:p>
        </p:txBody>
      </p:sp>
      <p:pic>
        <p:nvPicPr>
          <p:cNvPr id="676" name="Google Shape;676;p98"/>
          <p:cNvPicPr preferRelativeResize="0"/>
          <p:nvPr>
            <p:ph idx="1" type="body"/>
          </p:nvPr>
        </p:nvPicPr>
        <p:blipFill rotWithShape="1">
          <a:blip r:embed="rId3">
            <a:alphaModFix/>
          </a:blip>
          <a:srcRect b="0" l="0" r="0" t="0"/>
          <a:stretch/>
        </p:blipFill>
        <p:spPr>
          <a:xfrm>
            <a:off x="633790" y="968829"/>
            <a:ext cx="11225679" cy="56496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9"/>
          <p:cNvSpPr txBox="1"/>
          <p:nvPr>
            <p:ph idx="1" type="body"/>
          </p:nvPr>
        </p:nvSpPr>
        <p:spPr>
          <a:xfrm>
            <a:off x="775932" y="572165"/>
            <a:ext cx="8596668" cy="388077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SzPts val="1920"/>
              <a:buChar char="►"/>
            </a:pPr>
            <a:r>
              <a:rPr lang="en-US" sz="2400"/>
              <a:t>Each branch off the stack contains the frames of a separate coroutine</a:t>
            </a:r>
            <a:endParaRPr/>
          </a:p>
        </p:txBody>
      </p:sp>
      <p:pic>
        <p:nvPicPr>
          <p:cNvPr id="682" name="Google Shape;682;p99"/>
          <p:cNvPicPr preferRelativeResize="0"/>
          <p:nvPr/>
        </p:nvPicPr>
        <p:blipFill rotWithShape="1">
          <a:blip r:embed="rId3">
            <a:alphaModFix/>
          </a:blip>
          <a:srcRect b="0" l="0" r="0" t="0"/>
          <a:stretch/>
        </p:blipFill>
        <p:spPr>
          <a:xfrm>
            <a:off x="1704100" y="1316500"/>
            <a:ext cx="6839525" cy="2657475"/>
          </a:xfrm>
          <a:prstGeom prst="rect">
            <a:avLst/>
          </a:prstGeom>
          <a:noFill/>
          <a:ln>
            <a:noFill/>
          </a:ln>
        </p:spPr>
      </p:pic>
      <p:sp>
        <p:nvSpPr>
          <p:cNvPr id="683" name="Google Shape;683;p99"/>
          <p:cNvSpPr/>
          <p:nvPr/>
        </p:nvSpPr>
        <p:spPr>
          <a:xfrm>
            <a:off x="1231609" y="4452938"/>
            <a:ext cx="7685314"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Each branch to side represents creation of a coroutine(A,B,C,and D)</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Static links are shown as arrows</a:t>
            </a:r>
            <a:endParaRPr/>
          </a:p>
          <a:p>
            <a:pPr indent="0" lvl="0" marL="0" marR="0" rtl="0" algn="l">
              <a:spcBef>
                <a:spcPts val="0"/>
              </a:spcBef>
              <a:spcAft>
                <a:spcPts val="0"/>
              </a:spcAft>
              <a:buNone/>
            </a:pPr>
            <a:r>
              <a:rPr lang="en-US" sz="2800">
                <a:solidFill>
                  <a:schemeClr val="dk1"/>
                </a:solidFill>
                <a:latin typeface="Calibri"/>
                <a:ea typeface="Calibri"/>
                <a:cs typeface="Calibri"/>
                <a:sym typeface="Calibri"/>
              </a:rPr>
              <a:t>Dynamic links are shown by vertical arrangement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2023-03-21T10:15:09Z</dcterms:created>
  <dc:creator>RICHU SHIBU</dc:creator>
</cp:coreProperties>
</file>